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88"/>
  </p:notesMasterIdLst>
  <p:sldIdLst>
    <p:sldId id="883" r:id="rId4"/>
    <p:sldId id="853" r:id="rId5"/>
    <p:sldId id="659" r:id="rId6"/>
    <p:sldId id="469" r:id="rId7"/>
    <p:sldId id="762" r:id="rId8"/>
    <p:sldId id="653" r:id="rId9"/>
    <p:sldId id="884" r:id="rId10"/>
    <p:sldId id="885" r:id="rId11"/>
    <p:sldId id="887" r:id="rId12"/>
    <p:sldId id="886" r:id="rId13"/>
    <p:sldId id="1268" r:id="rId14"/>
    <p:sldId id="888" r:id="rId15"/>
    <p:sldId id="889" r:id="rId16"/>
    <p:sldId id="892" r:id="rId17"/>
    <p:sldId id="894" r:id="rId18"/>
    <p:sldId id="895" r:id="rId19"/>
    <p:sldId id="898" r:id="rId20"/>
    <p:sldId id="877" r:id="rId21"/>
    <p:sldId id="876" r:id="rId22"/>
    <p:sldId id="565" r:id="rId23"/>
    <p:sldId id="903" r:id="rId24"/>
    <p:sldId id="904" r:id="rId25"/>
    <p:sldId id="754" r:id="rId26"/>
    <p:sldId id="1272" r:id="rId27"/>
    <p:sldId id="900" r:id="rId28"/>
    <p:sldId id="902" r:id="rId29"/>
    <p:sldId id="1273" r:id="rId30"/>
    <p:sldId id="851" r:id="rId31"/>
    <p:sldId id="852" r:id="rId32"/>
    <p:sldId id="850" r:id="rId33"/>
    <p:sldId id="849" r:id="rId34"/>
    <p:sldId id="837" r:id="rId35"/>
    <p:sldId id="794" r:id="rId36"/>
    <p:sldId id="795" r:id="rId37"/>
    <p:sldId id="796" r:id="rId38"/>
    <p:sldId id="797" r:id="rId39"/>
    <p:sldId id="798" r:id="rId40"/>
    <p:sldId id="799" r:id="rId41"/>
    <p:sldId id="833" r:id="rId42"/>
    <p:sldId id="832" r:id="rId43"/>
    <p:sldId id="800" r:id="rId44"/>
    <p:sldId id="802" r:id="rId45"/>
    <p:sldId id="803" r:id="rId46"/>
    <p:sldId id="831" r:id="rId47"/>
    <p:sldId id="816" r:id="rId48"/>
    <p:sldId id="804" r:id="rId49"/>
    <p:sldId id="805" r:id="rId50"/>
    <p:sldId id="806" r:id="rId51"/>
    <p:sldId id="807" r:id="rId52"/>
    <p:sldId id="808" r:id="rId53"/>
    <p:sldId id="810" r:id="rId54"/>
    <p:sldId id="834" r:id="rId55"/>
    <p:sldId id="811" r:id="rId56"/>
    <p:sldId id="812" r:id="rId57"/>
    <p:sldId id="813" r:id="rId58"/>
    <p:sldId id="854" r:id="rId59"/>
    <p:sldId id="835" r:id="rId60"/>
    <p:sldId id="814" r:id="rId61"/>
    <p:sldId id="815" r:id="rId62"/>
    <p:sldId id="855" r:id="rId63"/>
    <p:sldId id="856" r:id="rId64"/>
    <p:sldId id="857" r:id="rId65"/>
    <p:sldId id="858" r:id="rId66"/>
    <p:sldId id="859" r:id="rId67"/>
    <p:sldId id="860" r:id="rId68"/>
    <p:sldId id="861" r:id="rId69"/>
    <p:sldId id="864" r:id="rId70"/>
    <p:sldId id="865" r:id="rId71"/>
    <p:sldId id="866" r:id="rId72"/>
    <p:sldId id="868" r:id="rId73"/>
    <p:sldId id="869" r:id="rId74"/>
    <p:sldId id="870" r:id="rId75"/>
    <p:sldId id="875" r:id="rId76"/>
    <p:sldId id="817" r:id="rId77"/>
    <p:sldId id="820" r:id="rId78"/>
    <p:sldId id="846" r:id="rId79"/>
    <p:sldId id="822" r:id="rId80"/>
    <p:sldId id="826" r:id="rId81"/>
    <p:sldId id="751" r:id="rId82"/>
    <p:sldId id="823" r:id="rId83"/>
    <p:sldId id="824" r:id="rId84"/>
    <p:sldId id="840" r:id="rId85"/>
    <p:sldId id="829" r:id="rId86"/>
    <p:sldId id="261" r:id="rId87"/>
  </p:sldIdLst>
  <p:sldSz cx="12192000" cy="6858000"/>
  <p:notesSz cx="6858000" cy="9144000"/>
  <p:defaultTextStyle>
    <a:defPPr>
      <a:defRPr lang="en-K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20864-5C5B-4C80-BF92-7635A59F1E7B}" v="3" dt="2025-09-14T14:29:46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856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43301-B740-4151-8943-4D5383C6FE9D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2E611-CAC9-4AE5-9714-59533F95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90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47F1A9-595B-4553-9EAE-008FE323FDF5}" type="slidenum">
              <a:t>60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46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9C8B-8F5C-2DB1-0509-F91D5C1CD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1D019-A06B-7479-7C37-0039A65E7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023AE-92A4-C5C4-FE6E-EA3A196C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99F5C-D0F5-B11F-8F3C-E10295FDD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9D832-F9A4-968F-AE12-F23A23D6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9100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33A0-0254-F88E-1697-21D59459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FB309-0164-75F5-3474-0316F7E2E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220CF-2B27-5C6C-455B-F1ACD6044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84C00-4C1B-156F-427E-D2BE272A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2F36A-6F4C-E0B2-A353-9A3F1C43A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31352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1290FB-2FE6-8E83-CFAA-6FF2034A5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556A5-5C7C-90A5-A401-A60D3F20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6B54A-590F-43EC-49E5-A7D0177A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845B9-FBD8-646B-2BC4-D41BFA7A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94B6-4CE8-5B28-F4BC-701939A2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15691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1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9728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7838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68402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799099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752593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275507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184163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97357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05207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F8408-6C22-9BA9-AF77-3050F0B4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A5E6-CF9F-B1C3-B261-379DD8FFF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3FD79-5FAB-3436-ACBE-DE030725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C47D1-B5E5-EBCA-2EEF-29BA2F2F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30531-E49C-697C-98CD-00E9F621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106966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324194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305366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399681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701823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566218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875836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27377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739324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157455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14808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FEC64-E28B-85A6-EE6B-247B9A81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3C9FE-8A4A-1756-73B2-903B409C2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043E8-A1DF-C697-8E56-42636BEF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5A2F0-D50F-DBA5-B0F6-B997AEAE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194BA-FB8E-ADB1-BDE3-79FB31FE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123278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697295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807777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118124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14113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89075"/>
            <a:ext cx="12192000" cy="768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6495589"/>
            <a:ext cx="11582400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800" dirty="0"/>
              <a:t>Click to enter slide reference(s) and/or photo credit(s)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61784"/>
            <a:ext cx="115824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No bottom graphic – for heavy content slides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600203"/>
            <a:ext cx="115824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732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B403-3AEB-09C3-0F56-A7FFAEB0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EF53E-A10F-997E-323B-573AD9AFB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8925A-0D20-79F0-2273-1FF94F5DF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86601-7348-5169-0840-AE24A30B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A0D95-3118-E361-50C2-8B6EF4C6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A8895-EE08-46B6-7B5F-D57F0D10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12932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94DB4-2D7E-60C6-8FFE-4DDFAEBD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BA622-D6A2-54DE-EAF5-4B9B529B0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DB2A0-D165-CE68-C201-9AE45B21B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2FC3C-3197-92DC-101C-298840E5A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C9BAB-6460-AA49-9B3F-D5C063769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9D0182-F7EA-66BF-2C1E-C2F57FBB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35DAC0-A5BB-7159-64FC-490DE4C8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6FAF8-21CF-BB11-517E-5DA67EF2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94157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2EC0-8161-660C-AE46-853F9F31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DF27FF-57D3-52C7-17AF-8D8131AD7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7ACB0-1340-59C8-406F-A067136F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97EC5-406E-7FDB-4434-3E8DA4BB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45836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32C89-9238-B224-97A1-14C5D7D4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97E2B-CBEF-FC92-EDEE-98C5A1C58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E91AC-CE9B-6686-A84E-577F261E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2481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CB6F9-A536-4BF8-1A21-00B35D53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66423-99A6-0E67-46F5-12E113C69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AD11-B494-670C-4402-724FD3F8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504D-99AD-D15E-BBF6-7BC36D9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99681-9202-DF77-93BA-C853744A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1F320-8F34-12C5-9CD4-26802617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21617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19BF-006A-4200-58F7-E13FFDDC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C2BB8-A845-B416-6094-8DF6CC6EA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18E16-046B-15AE-0708-D4B519AB6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8D253-8F3F-D5E1-96B6-BD212146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9999D-E458-DDB0-0843-2D3F836A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BE4D4-0980-E87F-9C05-EA887288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79111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1C075B-B95B-AAC5-8DCC-1AC4F270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6B90F-C79B-B972-2C35-19DC26266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3C332-A75B-12DE-62DE-4BF9F53BF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C00D5-5256-44ED-A999-494292765F8C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840D9-69C1-C73E-31EA-1621C9E08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D8EE3-8B1D-3C48-1FF9-2180D2034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2A10-E43E-4FB7-BB86-B8E83D6BA735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47607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9625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35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1 h 21600"/>
                <a:gd name="T4" fmla="*/ 0 w 21600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9626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F189-4DE9-438E-87C4-ED3AB49DCBB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62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C89DC-2178-44E7-B375-1438154773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32" name="Picture 10" descr="kenyaC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484" y="1"/>
            <a:ext cx="1422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3" name="Object 11"/>
          <p:cNvGraphicFramePr>
            <a:graphicFrameLocks noChangeAspect="1"/>
          </p:cNvGraphicFramePr>
          <p:nvPr/>
        </p:nvGraphicFramePr>
        <p:xfrm>
          <a:off x="0" y="0"/>
          <a:ext cx="12192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4" imgW="533474" imgH="523810" progId="Paint.Picture">
                  <p:embed/>
                </p:oleObj>
              </mc:Choice>
              <mc:Fallback>
                <p:oleObj name="Bitmap Image" r:id="rId14" imgW="533474" imgH="523810" progId="Paint.Picture">
                  <p:embed/>
                  <p:pic>
                    <p:nvPicPr>
                      <p:cNvPr id="103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0909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19AE-EB6C-4016-B892-7DBBB6E2CB03}" type="datetimeFigureOut">
              <a:rPr lang="en-KE" smtClean="0"/>
              <a:t>14/09/2025</a:t>
            </a:fld>
            <a:endParaRPr lang="en-K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0FEA4-27CA-444F-895E-91D90C251D58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03277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bewiki.kenyon.edu/index.php/File:Ebola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www.fda.gov/medical-devices/reprocessing-reusable-medical-devices/what-are-reusable-medical-devices" TargetMode="Externa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ckershospitalreview.com/cardiology/where-us-hospitals-stand-on-value-of-heart-attack-care-5-things-to-know.html" TargetMode="Externa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infectioncontroltoday.com/authors/tori-whitacre" TargetMode="Externa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8" y="165689"/>
            <a:ext cx="5463823" cy="65266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26574" y="165689"/>
            <a:ext cx="5091205" cy="65116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84790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33" y="181608"/>
            <a:ext cx="11024939" cy="64947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628" y="5665457"/>
            <a:ext cx="2246488" cy="10109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66590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>
            <a:extLst>
              <a:ext uri="{FF2B5EF4-FFF2-40B4-BE49-F238E27FC236}">
                <a16:creationId xmlns:a16="http://schemas.microsoft.com/office/drawing/2014/main" id="{123B7D4E-778E-935A-3196-2496B27BE1AA}"/>
              </a:ext>
            </a:extLst>
          </p:cNvPr>
          <p:cNvCxnSpPr/>
          <p:nvPr/>
        </p:nvCxnSpPr>
        <p:spPr>
          <a:xfrm>
            <a:off x="599297" y="4967413"/>
            <a:ext cx="10993402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pic>
        <p:nvPicPr>
          <p:cNvPr id="3" name="Picture 1">
            <a:extLst>
              <a:ext uri="{FF2B5EF4-FFF2-40B4-BE49-F238E27FC236}">
                <a16:creationId xmlns:a16="http://schemas.microsoft.com/office/drawing/2014/main" id="{71A33EC2-14F4-9C4E-7AD8-D9C71B7F3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546" y="6176616"/>
            <a:ext cx="1343189" cy="6044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F5CB3A5-6A0F-8D30-5A35-61F869485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35" y="76955"/>
            <a:ext cx="10646953" cy="59266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54" y="157157"/>
            <a:ext cx="9959096" cy="65436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11699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93" y="158044"/>
            <a:ext cx="10369579" cy="644595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14597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1" y="334295"/>
            <a:ext cx="11544034" cy="61894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22676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2" y="535170"/>
            <a:ext cx="11602400" cy="55156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157" y="121121"/>
            <a:ext cx="2114065" cy="95133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74152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36" y="1707308"/>
            <a:ext cx="10780885" cy="21985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"/>
          <p:cNvSpPr txBox="1"/>
          <p:nvPr/>
        </p:nvSpPr>
        <p:spPr>
          <a:xfrm>
            <a:off x="726218" y="3905827"/>
            <a:ext cx="10927646" cy="26776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00"/>
                </a:solidFill>
                <a:highlight>
                  <a:srgbClr val="FFFFFF"/>
                </a:highlight>
                <a:uFillTx/>
                <a:latin typeface="Roboto" pitchFamily="2"/>
              </a:rPr>
              <a:t>Health officials have issued a warning over the spread of a potentially fatal rat-borne virus in Arizona and other Southwestern states.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000000"/>
                </a:solidFill>
                <a:highlight>
                  <a:srgbClr val="FFFFFF"/>
                </a:highlight>
                <a:uFillTx/>
                <a:latin typeface="Roboto" pitchFamily="2"/>
              </a:rPr>
              <a:t>Hantavirus, caused three deaths in Arizona from January to July 2024, with seven confirmed cases across the state in total and two additional cases, one of which was fatal, in California. 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highlight>
                <a:srgbClr val="FFFFFF"/>
              </a:highlight>
              <a:uFillTx/>
              <a:latin typeface="Roboto" pitchFamily="2"/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706" y="57314"/>
            <a:ext cx="2043290" cy="868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18C14-C92E-8B23-B8E5-489C3AA6C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96" y="57314"/>
            <a:ext cx="4037007" cy="25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07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06" y="156389"/>
            <a:ext cx="10013393" cy="63629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706" y="57314"/>
            <a:ext cx="2043290" cy="868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92500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8" y="327373"/>
            <a:ext cx="4510278" cy="60431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279" y="454374"/>
            <a:ext cx="4345411" cy="59492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5123" y="121121"/>
            <a:ext cx="1481099" cy="6664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8292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14" y="106025"/>
            <a:ext cx="11000162" cy="62947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123" y="121121"/>
            <a:ext cx="1481099" cy="6664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16030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63357-7A07-30FA-4918-1CD8B5296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016752-0305-EB3D-465E-D100C183AC36}"/>
              </a:ext>
            </a:extLst>
          </p:cNvPr>
          <p:cNvSpPr txBox="1"/>
          <p:nvPr/>
        </p:nvSpPr>
        <p:spPr>
          <a:xfrm>
            <a:off x="6095999" y="3000636"/>
            <a:ext cx="560658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Gunturu Revathi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Head of  Clinical Microbiology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Aga Khan University Hospital, Nairobi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IPNET Conference 2025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-17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Sept 2025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PrideInn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Mombasa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The Aga Khan University">
            <a:extLst>
              <a:ext uri="{FF2B5EF4-FFF2-40B4-BE49-F238E27FC236}">
                <a16:creationId xmlns:a16="http://schemas.microsoft.com/office/drawing/2014/main" id="{D33CB92A-9FD9-5DC1-606D-84E92FE28D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77887" cy="1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FA49B-CF3B-C646-57D4-FBC61A39A15A}"/>
              </a:ext>
            </a:extLst>
          </p:cNvPr>
          <p:cNvSpPr txBox="1"/>
          <p:nvPr/>
        </p:nvSpPr>
        <p:spPr>
          <a:xfrm>
            <a:off x="1692485" y="1680221"/>
            <a:ext cx="9888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FFFFFF"/>
                </a:solidFill>
                <a:latin typeface="Times New Roman"/>
              </a:rPr>
              <a:t>Single Use Medical Devices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2" descr="Working Table In The Microbiology Lab / Biological Samples On The Workbench  In The Analysis Laboratory Stock Photo, Picture And Royalty Free Image.  Image 77851944.">
            <a:extLst>
              <a:ext uri="{FF2B5EF4-FFF2-40B4-BE49-F238E27FC236}">
                <a16:creationId xmlns:a16="http://schemas.microsoft.com/office/drawing/2014/main" id="{8B0225C4-2BCE-703D-52A6-38A23D51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15438"/>
            <a:ext cx="5613494" cy="372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34529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47625"/>
            <a:ext cx="89344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he Aga Khan University">
            <a:extLst>
              <a:ext uri="{FF2B5EF4-FFF2-40B4-BE49-F238E27FC236}">
                <a16:creationId xmlns:a16="http://schemas.microsoft.com/office/drawing/2014/main" id="{37DE0D4F-55E4-8F9E-6C17-64A21E521D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034862" cy="927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623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mediasrc.bcm.edu/2014/9c/ebola-17642-lores-320-240-20140812113943.jpg">
            <a:extLst>
              <a:ext uri="{FF2B5EF4-FFF2-40B4-BE49-F238E27FC236}">
                <a16:creationId xmlns:a16="http://schemas.microsoft.com/office/drawing/2014/main" id="{822C783B-BE7C-C711-1EF4-46FA516D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6089" y="1174043"/>
            <a:ext cx="5779913" cy="4233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 descr="https://microbewiki.kenyon.edu/images/thumb/1/19/Ebola.jpg/400px-Ebola.jpg">
            <a:hlinkClick r:id="rId3"/>
            <a:extLst>
              <a:ext uri="{FF2B5EF4-FFF2-40B4-BE49-F238E27FC236}">
                <a16:creationId xmlns:a16="http://schemas.microsoft.com/office/drawing/2014/main" id="{277A8F10-26FF-E4A1-6922-16C8949B6C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75025" y="1174043"/>
            <a:ext cx="5700890" cy="4233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A1C61C2-5014-C3FB-8C27-2B3505B9E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57" y="121121"/>
            <a:ext cx="2114065" cy="9513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bola patient Amber Vinson arrived by ambulance at Emory University Hospital on Oct. 15. Now healthy, Vinson was discharged from the hospital Tuesday.">
            <a:extLst>
              <a:ext uri="{FF2B5EF4-FFF2-40B4-BE49-F238E27FC236}">
                <a16:creationId xmlns:a16="http://schemas.microsoft.com/office/drawing/2014/main" id="{4B356F3C-7060-8BFF-D37A-172610D3F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264" y="0"/>
            <a:ext cx="6025054" cy="39567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46A09E-BCE9-C8E2-CCEB-B8BAC65ACE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3" y="2110023"/>
            <a:ext cx="5962738" cy="46538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EDD024-F0E3-955C-39C6-C7E197C95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666" y="103683"/>
            <a:ext cx="2114065" cy="9513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>
            <a:extLst>
              <a:ext uri="{FF2B5EF4-FFF2-40B4-BE49-F238E27FC236}">
                <a16:creationId xmlns:a16="http://schemas.microsoft.com/office/drawing/2014/main" id="{D508F9A3-3F77-CCA1-DA44-5BFE42B8EF75}"/>
              </a:ext>
            </a:extLst>
          </p:cNvPr>
          <p:cNvCxnSpPr/>
          <p:nvPr/>
        </p:nvCxnSpPr>
        <p:spPr>
          <a:xfrm>
            <a:off x="599297" y="4967413"/>
            <a:ext cx="10993402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pic>
        <p:nvPicPr>
          <p:cNvPr id="3" name="Picture 1">
            <a:extLst>
              <a:ext uri="{FF2B5EF4-FFF2-40B4-BE49-F238E27FC236}">
                <a16:creationId xmlns:a16="http://schemas.microsoft.com/office/drawing/2014/main" id="{587D21DE-EEB1-C8C9-EF19-00F2ABBA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546" y="6176616"/>
            <a:ext cx="1343189" cy="6044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Africa's Complicated Path To Global Health Equity - Health Policy Watch">
            <a:extLst>
              <a:ext uri="{FF2B5EF4-FFF2-40B4-BE49-F238E27FC236}">
                <a16:creationId xmlns:a16="http://schemas.microsoft.com/office/drawing/2014/main" id="{4B1F56C3-215D-6426-E87D-7E4F9E55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5310" y="1413159"/>
            <a:ext cx="7119582" cy="4763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622A439-66C6-AA14-6CFF-AF0333D494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7104" y="941319"/>
            <a:ext cx="4457599" cy="57764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E8186DB-1837-E94B-82FC-A5DBBED36A96}"/>
              </a:ext>
            </a:extLst>
          </p:cNvPr>
          <p:cNvSpPr txBox="1"/>
          <p:nvPr/>
        </p:nvSpPr>
        <p:spPr>
          <a:xfrm>
            <a:off x="3010277" y="140232"/>
            <a:ext cx="679914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rgbClr val="7030A0"/>
                </a:solidFill>
                <a:uFillTx/>
                <a:latin typeface="Aptos"/>
              </a:rPr>
              <a:t>Disparities in Access to Diagnostics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0C19E8-8B2E-0AF0-5795-0C263760C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116" y="164418"/>
            <a:ext cx="6793754" cy="65291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15149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886" y="124175"/>
            <a:ext cx="2114065" cy="9513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5" y="198214"/>
            <a:ext cx="9764767" cy="65359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5"/>
          <p:cNvSpPr/>
          <p:nvPr/>
        </p:nvSpPr>
        <p:spPr>
          <a:xfrm>
            <a:off x="5812228" y="429173"/>
            <a:ext cx="3684026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1" i="0" u="none" strike="noStrike" kern="0" cap="none" spc="0" baseline="0">
                <a:solidFill>
                  <a:srgbClr val="FFFF00"/>
                </a:solidFill>
                <a:uFillTx/>
                <a:latin typeface="Calibri"/>
              </a:rPr>
              <a:t>Patient in ICU</a:t>
            </a:r>
          </a:p>
        </p:txBody>
      </p:sp>
    </p:spTree>
    <p:extLst>
      <p:ext uri="{BB962C8B-B14F-4D97-AF65-F5344CB8AC3E}">
        <p14:creationId xmlns:p14="http://schemas.microsoft.com/office/powerpoint/2010/main" val="3313911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4C70A-22FF-3125-9018-0E818028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inical Ancillary Supplies - List of ...">
            <a:extLst>
              <a:ext uri="{FF2B5EF4-FFF2-40B4-BE49-F238E27FC236}">
                <a16:creationId xmlns:a16="http://schemas.microsoft.com/office/drawing/2014/main" id="{FE267DCF-A9DB-E962-E7C0-0D8C48CA6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812" y="195453"/>
            <a:ext cx="4973997" cy="32335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Physical Properties of Medical Devices">
            <a:extLst>
              <a:ext uri="{FF2B5EF4-FFF2-40B4-BE49-F238E27FC236}">
                <a16:creationId xmlns:a16="http://schemas.microsoft.com/office/drawing/2014/main" id="{CE0FF3E1-4F04-97CE-A872-8A256058D5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55011" y="195453"/>
            <a:ext cx="5105287" cy="32405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Single-use medical devices - HOSPITALS MAGAZINE">
            <a:extLst>
              <a:ext uri="{FF2B5EF4-FFF2-40B4-BE49-F238E27FC236}">
                <a16:creationId xmlns:a16="http://schemas.microsoft.com/office/drawing/2014/main" id="{95CC7322-84B1-B2A4-78C6-3603E0156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00860" y="3436040"/>
            <a:ext cx="4964295" cy="3308235"/>
          </a:xfr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3648099-EC6F-6BD8-6798-F0E30F1C3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3" y="3542504"/>
            <a:ext cx="4964295" cy="3200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7311B-D084-2636-718D-F657EC557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120" y="88989"/>
            <a:ext cx="2043290" cy="868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91748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03381AB-D959-CA60-94A5-267CBABC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6" y="169337"/>
            <a:ext cx="7687735" cy="64776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A97DB9C-0353-1F1B-5144-5409BBDF7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135" y="0"/>
            <a:ext cx="1970861" cy="8684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lloon Compression | The Neurosurgical Atlas">
            <a:extLst>
              <a:ext uri="{FF2B5EF4-FFF2-40B4-BE49-F238E27FC236}">
                <a16:creationId xmlns:a16="http://schemas.microsoft.com/office/drawing/2014/main" id="{D87D17EB-D602-755F-2F72-321C0F86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86" y="159657"/>
            <a:ext cx="4259227" cy="65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76638577-B64C-9C53-592C-B270E9DF9B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06170" cy="927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756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4DBF9A-2B34-9856-37DD-E2ED6838B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6" y="0"/>
            <a:ext cx="8882743" cy="6390889"/>
          </a:xfrm>
          <a:prstGeom prst="rect">
            <a:avLst/>
          </a:prstGeom>
        </p:spPr>
      </p:pic>
      <p:pic>
        <p:nvPicPr>
          <p:cNvPr id="3" name="Picture 2" descr="The Aga Khan University">
            <a:extLst>
              <a:ext uri="{FF2B5EF4-FFF2-40B4-BE49-F238E27FC236}">
                <a16:creationId xmlns:a16="http://schemas.microsoft.com/office/drawing/2014/main" id="{51AFC473-69F8-983F-C178-E12412FC2F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06170" cy="927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992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B4B50F-15D4-456C-98AD-AB75EC1B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3" y="0"/>
            <a:ext cx="1743075" cy="896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531BE-53D2-478C-B7AF-A0552CC61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" y="2402374"/>
            <a:ext cx="6333531" cy="431577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8DA44-9D43-4B89-9A24-085AAA8F690D}"/>
              </a:ext>
            </a:extLst>
          </p:cNvPr>
          <p:cNvSpPr txBox="1"/>
          <p:nvPr/>
        </p:nvSpPr>
        <p:spPr>
          <a:xfrm>
            <a:off x="1814737" y="1066850"/>
            <a:ext cx="9173583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no disclosures or conflicts of interest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relevant to this presentation.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2AFF6-D393-436E-82F0-154ADDF34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533" y="2402375"/>
            <a:ext cx="5790469" cy="43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30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lloon Deflated Heart Stock Illustrations – 41 Balloon Deflated Heart  Stock Illustrations, Vectors &amp; Clipart - Dreamstime">
            <a:extLst>
              <a:ext uri="{FF2B5EF4-FFF2-40B4-BE49-F238E27FC236}">
                <a16:creationId xmlns:a16="http://schemas.microsoft.com/office/drawing/2014/main" id="{50908EAD-EBCF-E044-676C-39A88A0F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10" y="232228"/>
            <a:ext cx="8362950" cy="639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he Aga Khan University">
            <a:extLst>
              <a:ext uri="{FF2B5EF4-FFF2-40B4-BE49-F238E27FC236}">
                <a16:creationId xmlns:a16="http://schemas.microsoft.com/office/drawing/2014/main" id="{A9BF6416-AC7F-6D16-4B86-68C9653DF5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06170" cy="927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182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008D5-2CE0-F19D-7EE6-F9E9F75C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285750"/>
            <a:ext cx="7596188" cy="6482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E19C5-BA94-EEB8-FFEC-A19567D5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8" y="0"/>
            <a:ext cx="2065507" cy="10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66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8929BE-AA52-7CCD-3D7D-3C8D532F28AD}"/>
              </a:ext>
            </a:extLst>
          </p:cNvPr>
          <p:cNvSpPr txBox="1"/>
          <p:nvPr/>
        </p:nvSpPr>
        <p:spPr>
          <a:xfrm>
            <a:off x="804827" y="995501"/>
            <a:ext cx="109427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400" b="1" i="0" u="none" strike="noStrike" baseline="0" dirty="0">
                <a:latin typeface="ClassicalGaramondBT-Roman"/>
              </a:rPr>
              <a:t>A Device can be Single Use OR</a:t>
            </a:r>
          </a:p>
          <a:p>
            <a:pPr algn="l"/>
            <a:r>
              <a:rPr lang="en-GB" sz="4400" b="1" dirty="0">
                <a:latin typeface="ClassicalGaramondBT-Roman"/>
              </a:rPr>
              <a:t>Reusable after Processing </a:t>
            </a:r>
            <a:endParaRPr lang="en-GB" sz="4400" b="1" i="0" u="none" strike="noStrike" baseline="0" dirty="0">
              <a:latin typeface="ClassicalGaramondBT-Roman"/>
            </a:endParaRPr>
          </a:p>
          <a:p>
            <a:pPr algn="l"/>
            <a:endParaRPr lang="en-GB" sz="4400" b="1" dirty="0">
              <a:latin typeface="ClassicalGaramondBT-Roman"/>
            </a:endParaRPr>
          </a:p>
          <a:p>
            <a:pPr algn="l"/>
            <a:r>
              <a:rPr lang="en-GB" sz="4400" b="1" i="0" u="none" strike="noStrike" baseline="0" dirty="0">
                <a:latin typeface="ClassicalGaramondBT-Roman"/>
              </a:rPr>
              <a:t>Although many devices have been</a:t>
            </a:r>
          </a:p>
          <a:p>
            <a:pPr algn="l"/>
            <a:r>
              <a:rPr lang="en-GB" sz="4400" b="1" i="0" u="none" strike="noStrike" baseline="0" dirty="0">
                <a:latin typeface="ClassicalGaramondBT-Roman"/>
              </a:rPr>
              <a:t>labelled as ‘single-use’ by the original</a:t>
            </a:r>
          </a:p>
          <a:p>
            <a:pPr algn="l"/>
            <a:r>
              <a:rPr lang="en-GB" sz="4400" b="1" i="0" u="none" strike="noStrike" baseline="0" dirty="0">
                <a:latin typeface="ClassicalGaramondBT-Roman"/>
              </a:rPr>
              <a:t>manufacturers, </a:t>
            </a:r>
            <a:r>
              <a:rPr lang="en-GB" sz="4400" b="1" dirty="0">
                <a:latin typeface="ClassicalGaramondBT-Roman"/>
              </a:rPr>
              <a:t>a number</a:t>
            </a:r>
            <a:r>
              <a:rPr lang="en-GB" sz="4400" b="1" i="0" u="none" strike="noStrike" baseline="0" dirty="0">
                <a:latin typeface="ClassicalGaramondBT-Roman"/>
              </a:rPr>
              <a:t> of these </a:t>
            </a:r>
            <a:r>
              <a:rPr lang="en-GB" sz="4400" b="1" dirty="0">
                <a:latin typeface="ClassicalGaramondBT-Roman"/>
              </a:rPr>
              <a:t>are</a:t>
            </a:r>
            <a:r>
              <a:rPr lang="en-GB" sz="4400" b="1" i="0" u="none" strike="noStrike" baseline="0" dirty="0">
                <a:latin typeface="ClassicalGaramondBT-Roman"/>
              </a:rPr>
              <a:t> nonetheless reprocessed and reused </a:t>
            </a:r>
            <a:endParaRPr lang="en-KE" sz="44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11A125C2-F7F9-826F-20B1-4940BC5BEA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199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6F968-74F6-1018-5675-4D95D0384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0" y="476518"/>
            <a:ext cx="11882815" cy="5343711"/>
          </a:xfrm>
          <a:prstGeom prst="rect">
            <a:avLst/>
          </a:prstGeom>
        </p:spPr>
      </p:pic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6762E376-9DD6-3231-A03A-767A0F3124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14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661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FEB09-7BAC-56AC-FCC8-B31BB95E8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054" y="209550"/>
            <a:ext cx="5733936" cy="6513222"/>
          </a:xfrm>
          <a:prstGeom prst="rect">
            <a:avLst/>
          </a:prstGeom>
        </p:spPr>
      </p:pic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E42DF5F7-6A9F-C530-DAE9-05AE7DA73C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710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74D51-CBB5-0167-1FA8-76F920E08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27" y="837126"/>
            <a:ext cx="11696459" cy="5009517"/>
          </a:xfrm>
          <a:prstGeom prst="rect">
            <a:avLst/>
          </a:prstGeom>
        </p:spPr>
      </p:pic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46155F2C-A95D-1B6D-FA84-E57D3AD273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17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184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DE5D6D-40FF-7C24-A6A4-9CCE467F4891}"/>
              </a:ext>
            </a:extLst>
          </p:cNvPr>
          <p:cNvSpPr txBox="1"/>
          <p:nvPr/>
        </p:nvSpPr>
        <p:spPr>
          <a:xfrm>
            <a:off x="1056068" y="1151466"/>
            <a:ext cx="108311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u="none" strike="noStrike" dirty="0">
                <a:solidFill>
                  <a:srgbClr val="007CBA"/>
                </a:solidFill>
                <a:effectLst/>
                <a:latin typeface="Georgia" panose="02040502050405020303" pitchFamily="18" charset="0"/>
                <a:hlinkClick r:id="rId2"/>
              </a:rPr>
              <a:t>Reusable medical devices</a:t>
            </a:r>
            <a:r>
              <a:rPr lang="en-GB" sz="32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are devices that health care providers can reprocess and reuse on multiple patients.</a:t>
            </a:r>
            <a:endParaRPr lang="en-KE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8A146-3C83-AFB9-1C33-34383F74C8CB}"/>
              </a:ext>
            </a:extLst>
          </p:cNvPr>
          <p:cNvSpPr txBox="1"/>
          <p:nvPr/>
        </p:nvSpPr>
        <p:spPr>
          <a:xfrm>
            <a:off x="1056068" y="3752998"/>
            <a:ext cx="10470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Examples of reusable medical devices include surgical forceps, endoscopes and stethoscopes.</a:t>
            </a:r>
            <a:endParaRPr lang="en-KE" sz="3200" b="1" dirty="0"/>
          </a:p>
        </p:txBody>
      </p:sp>
      <p:pic>
        <p:nvPicPr>
          <p:cNvPr id="6" name="Picture 5" descr="The Aga Khan University">
            <a:extLst>
              <a:ext uri="{FF2B5EF4-FFF2-40B4-BE49-F238E27FC236}">
                <a16:creationId xmlns:a16="http://schemas.microsoft.com/office/drawing/2014/main" id="{CB46A7CA-D301-F755-CDEB-CB55FA1AA8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073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739CD7-88ED-9DDF-FF74-ECFDA24CA487}"/>
              </a:ext>
            </a:extLst>
          </p:cNvPr>
          <p:cNvSpPr txBox="1"/>
          <p:nvPr/>
        </p:nvSpPr>
        <p:spPr>
          <a:xfrm>
            <a:off x="487250" y="941822"/>
            <a:ext cx="112174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R</a:t>
            </a: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eusable medical devices  grouped into three categories according to the degree of risk of infection associated with the use of the device:</a:t>
            </a:r>
          </a:p>
          <a:p>
            <a:pPr algn="l"/>
            <a:endParaRPr lang="en-GB" sz="28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Critical devices, such as surgical forceps, come in contact with blood or normally sterile tissue.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8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Semi-critical devices, such as endoscopes, come in contact with mucus membranes.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8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Non-critical devices, such as stethoscopes, come in contact with unbroken skin.</a:t>
            </a:r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B818B948-26FB-6669-AF50-B83D52D766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225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2E508A-341E-A9DB-F5A3-68CD1430F4F7}"/>
              </a:ext>
            </a:extLst>
          </p:cNvPr>
          <p:cNvSpPr txBox="1"/>
          <p:nvPr/>
        </p:nvSpPr>
        <p:spPr>
          <a:xfrm>
            <a:off x="549498" y="837127"/>
            <a:ext cx="116425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These devices are designed and labelled for multiple uses </a:t>
            </a:r>
          </a:p>
          <a:p>
            <a:endParaRPr lang="en-GB" sz="36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r>
              <a:rPr lang="en-GB" sz="36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Are reprocessed by thorough cleaning followed by high-level disinfection or sterilization between patients. </a:t>
            </a:r>
          </a:p>
          <a:p>
            <a:endParaRPr lang="en-GB" sz="3600" b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en-GB" sz="3600" b="1" dirty="0">
                <a:solidFill>
                  <a:srgbClr val="333333"/>
                </a:solidFill>
                <a:latin typeface="Georgia" panose="02040502050405020303" pitchFamily="18" charset="0"/>
              </a:rPr>
              <a:t>M</a:t>
            </a:r>
            <a:r>
              <a:rPr lang="en-GB" sz="36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ade of materials that can withstand repeated reprocessing, including manual brushing and the use of chemicals.</a:t>
            </a:r>
            <a:endParaRPr lang="en-KE" sz="36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5B7F9A61-15E0-1217-AD7E-317FED6ED5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151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98FD9-7FD9-0E4A-442A-08A961D9A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488" y="0"/>
            <a:ext cx="6019331" cy="6748530"/>
          </a:xfrm>
          <a:prstGeom prst="rect">
            <a:avLst/>
          </a:prstGeom>
        </p:spPr>
      </p:pic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29906F1D-88F2-4626-7628-031AC95A20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54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ga Khan University Hospital, Nairobi, in Kenya, which has Joint Commission International accreditation, is used as a benchmark by other hospitals in Afr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0" y="167889"/>
            <a:ext cx="11811897" cy="663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20284A-1098-862C-FFBF-B63470D5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50" y="167889"/>
            <a:ext cx="1763031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71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0DDE35-BAAF-965E-01AE-275956A6D673}"/>
              </a:ext>
            </a:extLst>
          </p:cNvPr>
          <p:cNvSpPr txBox="1"/>
          <p:nvPr/>
        </p:nvSpPr>
        <p:spPr>
          <a:xfrm>
            <a:off x="377780" y="1175284"/>
            <a:ext cx="114364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200" b="1" i="0" u="none" strike="noStrike" baseline="0" dirty="0">
                <a:latin typeface="Times New Roman" panose="02020603050405020304" pitchFamily="18" charset="0"/>
              </a:rPr>
              <a:t>A "label" is a "display of written, printed, or graphic matter upon the immediate container of any device.“</a:t>
            </a:r>
          </a:p>
          <a:p>
            <a:pPr algn="l"/>
            <a:endParaRPr lang="en-GB" sz="3200" b="1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en-GB" sz="3200" b="1" i="0" u="none" strike="noStrike" baseline="0" dirty="0">
                <a:latin typeface="Times New Roman" panose="02020603050405020304" pitchFamily="18" charset="0"/>
              </a:rPr>
              <a:t>Any information required on the immediate container of a device must also appear on the outside of container or wrapper, if any, of the retail package for the device, or be easily legible through the outside  container or wrapper. </a:t>
            </a:r>
          </a:p>
          <a:p>
            <a:pPr algn="l"/>
            <a:endParaRPr lang="en-GB" sz="3200" b="1" dirty="0">
              <a:latin typeface="Times New Roman" panose="02020603050405020304" pitchFamily="18" charset="0"/>
            </a:endParaRPr>
          </a:p>
          <a:p>
            <a:pPr algn="l"/>
            <a:r>
              <a:rPr lang="en-GB" sz="3200" b="1" i="0" u="none" strike="noStrike" baseline="0" dirty="0">
                <a:latin typeface="Times New Roman" panose="02020603050405020304" pitchFamily="18" charset="0"/>
              </a:rPr>
              <a:t>Section 201(k) of the Act; 21 CFR 1.3(b).</a:t>
            </a:r>
            <a:endParaRPr lang="en-KE" sz="32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BCD3FBE4-478A-0033-6778-4CA8AC5D87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187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2F20AC-3880-F52A-773B-AB42181F958B}"/>
              </a:ext>
            </a:extLst>
          </p:cNvPr>
          <p:cNvSpPr txBox="1"/>
          <p:nvPr/>
        </p:nvSpPr>
        <p:spPr>
          <a:xfrm>
            <a:off x="399245" y="230316"/>
            <a:ext cx="1179275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3200" b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l"/>
            <a:r>
              <a:rPr lang="en-GB" sz="3200" b="1" dirty="0">
                <a:solidFill>
                  <a:srgbClr val="333333"/>
                </a:solidFill>
                <a:latin typeface="Georgia" panose="02040502050405020303" pitchFamily="18" charset="0"/>
              </a:rPr>
              <a:t>E</a:t>
            </a:r>
            <a:r>
              <a:rPr lang="en-GB" sz="32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xamples of reusable medical devices are:</a:t>
            </a:r>
          </a:p>
          <a:p>
            <a:pPr algn="l"/>
            <a:endParaRPr lang="en-GB" sz="32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Surgical instruments, such as clamps and forceps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32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Endoscopes, such as bronchoscopes, duodenoscopes, and colonoscopes, used to visualize areas inside the body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Accessories to endoscopes, such as graspers and scissors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Laparoscopic surgery accessories, such as arthroscopic shavers</a:t>
            </a:r>
          </a:p>
          <a:p>
            <a:pPr algn="l"/>
            <a:r>
              <a:rPr lang="en-GB" sz="32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</a:t>
            </a:r>
            <a:endParaRPr lang="en-GB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0A1622EF-727A-F800-833B-364C2C7BEA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618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25005-459A-50CC-C040-688399D24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90" y="806486"/>
            <a:ext cx="11920028" cy="4821582"/>
          </a:xfrm>
          <a:prstGeom prst="rect">
            <a:avLst/>
          </a:prstGeom>
        </p:spPr>
      </p:pic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FEB057E4-C18E-1EA5-8A8B-4D54C6C153C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006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77E71-9AEC-45AE-02AC-B25CE5F3E8C7}"/>
              </a:ext>
            </a:extLst>
          </p:cNvPr>
          <p:cNvSpPr txBox="1"/>
          <p:nvPr/>
        </p:nvSpPr>
        <p:spPr>
          <a:xfrm>
            <a:off x="485104" y="191887"/>
            <a:ext cx="1096421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i="0" dirty="0">
                <a:solidFill>
                  <a:srgbClr val="202124"/>
                </a:solidFill>
                <a:effectLst/>
                <a:latin typeface="Google Sans"/>
              </a:rPr>
              <a:t>                    </a:t>
            </a:r>
            <a:r>
              <a:rPr lang="en-GB" sz="4800" b="1" i="0" dirty="0">
                <a:solidFill>
                  <a:srgbClr val="202124"/>
                </a:solidFill>
                <a:effectLst/>
                <a:latin typeface="Google Sans"/>
              </a:rPr>
              <a:t>Single-use device </a:t>
            </a:r>
            <a:endParaRPr lang="en-GB" sz="4400" b="1" i="0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GB" sz="4400" b="1" dirty="0">
              <a:solidFill>
                <a:srgbClr val="202124"/>
              </a:solidFill>
              <a:latin typeface="Google Sans"/>
            </a:endParaRPr>
          </a:p>
          <a:p>
            <a:r>
              <a:rPr lang="en-GB" sz="4000" b="1" i="0" dirty="0">
                <a:solidFill>
                  <a:srgbClr val="202124"/>
                </a:solidFill>
                <a:effectLst/>
                <a:latin typeface="Google Sans"/>
              </a:rPr>
              <a:t>A single-use device, also referred to as a disposable device, intended for use on one patient during a single procedure</a:t>
            </a:r>
            <a:endParaRPr lang="en-GB" sz="4000" b="1" dirty="0">
              <a:solidFill>
                <a:srgbClr val="202124"/>
              </a:solidFill>
              <a:latin typeface="Google Sans"/>
            </a:endParaRPr>
          </a:p>
          <a:p>
            <a:endParaRPr lang="en-GB" sz="4000" b="1" i="0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GB" sz="4000" b="1" i="0" dirty="0">
                <a:solidFill>
                  <a:srgbClr val="040C28"/>
                </a:solidFill>
                <a:effectLst/>
                <a:latin typeface="Google Sans"/>
              </a:rPr>
              <a:t>It is not intended to be reprocessed (cleaned, disinfected/sterilized) and used on another patient</a:t>
            </a:r>
            <a:r>
              <a:rPr lang="en-GB" sz="4400" b="1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en-KE" sz="44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FDE47C8C-CE38-FF18-3CA0-6B98C08A2C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853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0FA73-D3D5-5121-B578-0792CB0EAF9E}"/>
              </a:ext>
            </a:extLst>
          </p:cNvPr>
          <p:cNvSpPr txBox="1"/>
          <p:nvPr/>
        </p:nvSpPr>
        <p:spPr>
          <a:xfrm>
            <a:off x="429295" y="889843"/>
            <a:ext cx="1133340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Reasons for single-use only</a:t>
            </a:r>
            <a:endParaRPr lang="en-GB" sz="3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Design features. The device may be manufactured a certain way, making it impossible to properly sterilise, decontaminate and disinfect, which then could possibly be harmful if reused and cause cross-contamination.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Endotoxin reaction and chemical burns or sensitisation.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Patient safety </a:t>
            </a:r>
            <a:endParaRPr lang="en-GB" b="1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95867365-B346-BEFC-0FD5-10E6D03A01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103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32C3FC-A928-DE98-F5F5-8E5D0703A055}"/>
              </a:ext>
            </a:extLst>
          </p:cNvPr>
          <p:cNvSpPr txBox="1"/>
          <p:nvPr/>
        </p:nvSpPr>
        <p:spPr>
          <a:xfrm>
            <a:off x="525887" y="1096575"/>
            <a:ext cx="1114022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1" i="0" u="none" strike="noStrike" baseline="0" dirty="0">
                <a:latin typeface="AGaramondPro-Regular"/>
              </a:rPr>
              <a:t>The trend of manufacturing single-use medical devices and supplies is paralleled  by another trend—</a:t>
            </a:r>
          </a:p>
          <a:p>
            <a:pPr algn="l"/>
            <a:endParaRPr lang="en-GB" sz="3600" b="1" dirty="0">
              <a:latin typeface="AGaramondPro-Regular"/>
            </a:endParaRPr>
          </a:p>
          <a:p>
            <a:pPr algn="l"/>
            <a:r>
              <a:rPr lang="en-GB" sz="3600" b="1" i="0" u="none" strike="noStrike" baseline="0" dirty="0">
                <a:latin typeface="AGaramondPro-Regular"/>
              </a:rPr>
              <a:t>attempting to clean and reuse these single-use medical devices  and supplies for other patients</a:t>
            </a:r>
          </a:p>
          <a:p>
            <a:pPr algn="l"/>
            <a:endParaRPr lang="en-GB" sz="3600" b="1" dirty="0">
              <a:latin typeface="AGaramondPro-Regular"/>
            </a:endParaRPr>
          </a:p>
          <a:p>
            <a:pPr algn="l"/>
            <a:r>
              <a:rPr lang="en-GB" sz="3600" b="1" i="0" u="none" strike="noStrike" baseline="0" dirty="0">
                <a:latin typeface="AGaramondPro-Regular"/>
              </a:rPr>
              <a:t>This practice carries significant risk to the patient</a:t>
            </a:r>
          </a:p>
          <a:p>
            <a:pPr algn="l"/>
            <a:endParaRPr lang="en-GB" sz="3200" b="1" dirty="0">
              <a:latin typeface="AGaramondPro-Regular"/>
            </a:endParaRPr>
          </a:p>
        </p:txBody>
      </p:sp>
      <p:pic>
        <p:nvPicPr>
          <p:cNvPr id="2" name="Picture 1" descr="The Aga Khan University">
            <a:extLst>
              <a:ext uri="{FF2B5EF4-FFF2-40B4-BE49-F238E27FC236}">
                <a16:creationId xmlns:a16="http://schemas.microsoft.com/office/drawing/2014/main" id="{65684CF5-F60D-F819-09C8-2A6280919C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260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283637-976C-D236-A21C-A27E11FFEFB2}"/>
              </a:ext>
            </a:extLst>
          </p:cNvPr>
          <p:cNvSpPr txBox="1"/>
          <p:nvPr/>
        </p:nvSpPr>
        <p:spPr>
          <a:xfrm>
            <a:off x="643944" y="159792"/>
            <a:ext cx="1111446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a device is labelled as single use</a:t>
            </a:r>
            <a: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</a:rPr>
              <a:t> -</a:t>
            </a:r>
            <a:r>
              <a:rPr lang="en-GB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manufacturer is claiming its </a:t>
            </a:r>
            <a:r>
              <a:rPr lang="en-GB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safety for its use only once</a:t>
            </a:r>
          </a:p>
          <a:p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GB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labelling may or may not identify the device as single-use or disposable and does not include instructions for reprocessing.</a:t>
            </a:r>
            <a:endParaRPr lang="en-GB" sz="36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endParaRPr lang="en-GB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KE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E612A-CEFB-9BFA-CABE-174A50FA5D4A}"/>
              </a:ext>
            </a:extLst>
          </p:cNvPr>
          <p:cNvSpPr txBox="1"/>
          <p:nvPr/>
        </p:nvSpPr>
        <p:spPr>
          <a:xfrm>
            <a:off x="643944" y="4273974"/>
            <a:ext cx="113656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To reprocess such a device after it has been used, one must ensure that it is </a:t>
            </a:r>
            <a:r>
              <a:rPr lang="en-GB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sufficiently clean or sterile and properly functioning</a:t>
            </a:r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and will </a:t>
            </a:r>
            <a:r>
              <a:rPr lang="en-GB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not pose a risk to the patient</a:t>
            </a:r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for whom it is used.</a:t>
            </a:r>
            <a:endParaRPr lang="en-KE" sz="3600" b="1" dirty="0"/>
          </a:p>
        </p:txBody>
      </p:sp>
      <p:pic>
        <p:nvPicPr>
          <p:cNvPr id="6" name="Picture 5" descr="The Aga Khan University">
            <a:extLst>
              <a:ext uri="{FF2B5EF4-FFF2-40B4-BE49-F238E27FC236}">
                <a16:creationId xmlns:a16="http://schemas.microsoft.com/office/drawing/2014/main" id="{49A09C65-7B44-2AC4-59EB-911CD17317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411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65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A0BC8B-D110-362D-6D60-BAEA9B7C70B3}"/>
              </a:ext>
            </a:extLst>
          </p:cNvPr>
          <p:cNvSpPr txBox="1"/>
          <p:nvPr/>
        </p:nvSpPr>
        <p:spPr>
          <a:xfrm>
            <a:off x="545205" y="1325227"/>
            <a:ext cx="111015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GB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risk of infection </a:t>
            </a:r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is </a:t>
            </a:r>
            <a:r>
              <a:rPr lang="en-GB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risk of disease transmission </a:t>
            </a:r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from reusing a disposable device.</a:t>
            </a:r>
          </a:p>
          <a:p>
            <a:endParaRPr lang="en-GB" sz="3600" b="1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This risk is greatest among “</a:t>
            </a:r>
            <a:r>
              <a:rPr lang="en-GB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critical devices</a:t>
            </a:r>
            <a:r>
              <a:rPr lang="en-GB" sz="36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” that come into contact with </a:t>
            </a:r>
            <a:r>
              <a:rPr lang="en-GB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blood or normally sterile tissue</a:t>
            </a:r>
            <a:endParaRPr lang="en-KE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9F149366-AC3F-4D53-26EF-3C534D3FC0B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605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1A2003-48E4-F481-7D19-430F68FD1304}"/>
              </a:ext>
            </a:extLst>
          </p:cNvPr>
          <p:cNvSpPr txBox="1"/>
          <p:nvPr/>
        </p:nvSpPr>
        <p:spPr>
          <a:xfrm>
            <a:off x="384219" y="900224"/>
            <a:ext cx="1142356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It's important to </a:t>
            </a:r>
            <a:r>
              <a:rPr lang="en-GB" sz="4000" b="1" dirty="0">
                <a:solidFill>
                  <a:srgbClr val="202124"/>
                </a:solidFill>
                <a:latin typeface="arial" panose="020B0604020202020204" pitchFamily="34" charset="0"/>
              </a:rPr>
              <a:t>be able to </a:t>
            </a:r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</a:rPr>
              <a:t>recognize</a:t>
            </a:r>
            <a:r>
              <a:rPr lang="en-GB" sz="4000" b="1" dirty="0">
                <a:solidFill>
                  <a:srgbClr val="202124"/>
                </a:solidFill>
                <a:latin typeface="arial" panose="020B0604020202020204" pitchFamily="34" charset="0"/>
              </a:rPr>
              <a:t> which</a:t>
            </a:r>
            <a:r>
              <a:rPr lang="en-GB" sz="4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products are not made to be reused</a:t>
            </a:r>
          </a:p>
          <a:p>
            <a:endParaRPr lang="en-GB" sz="4000" b="1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en-GB" sz="4000" b="1" dirty="0">
                <a:solidFill>
                  <a:srgbClr val="202124"/>
                </a:solidFill>
                <a:latin typeface="arial" panose="020B0604020202020204" pitchFamily="34" charset="0"/>
              </a:rPr>
              <a:t>Certain</a:t>
            </a:r>
            <a:r>
              <a:rPr lang="en-GB" sz="4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devices have not been tested to go into the autoclave or disinfectant, and putting them through the sterilization process </a:t>
            </a:r>
            <a:r>
              <a:rPr lang="en-GB" sz="4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compromises their size and shape and function </a:t>
            </a:r>
            <a:endParaRPr lang="en-KE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CAD455B5-454F-9717-8B78-1D1B80D6B8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951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1E5964-705B-A6DA-3223-FC8FD3E43C94}"/>
              </a:ext>
            </a:extLst>
          </p:cNvPr>
          <p:cNvSpPr txBox="1"/>
          <p:nvPr/>
        </p:nvSpPr>
        <p:spPr>
          <a:xfrm>
            <a:off x="588937" y="1456772"/>
            <a:ext cx="1058134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Certain</a:t>
            </a:r>
            <a:r>
              <a:rPr lang="en-GB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disposable patient-care items have reusable heat-tolerant alternatives </a:t>
            </a:r>
          </a:p>
          <a:p>
            <a:endParaRPr lang="en-GB" sz="32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GB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Examples </a:t>
            </a:r>
          </a:p>
          <a:p>
            <a:endParaRPr lang="en-GB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GB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High-volume Evacuator Tips, </a:t>
            </a:r>
          </a:p>
          <a:p>
            <a:r>
              <a:rPr lang="en-GB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Impression Trays, </a:t>
            </a:r>
          </a:p>
          <a:p>
            <a:r>
              <a:rPr lang="en-GB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Dental Burs, </a:t>
            </a:r>
          </a:p>
          <a:p>
            <a:r>
              <a:rPr lang="en-GB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Air And Water Syringe Tips </a:t>
            </a:r>
          </a:p>
          <a:p>
            <a:endParaRPr lang="en-GB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en-GB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C8029E48-B6A2-7775-85A8-06CEBED8D9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649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bs.twimg.com/media/DuJOnk8XcAEfFDM.jpg">
            <a:extLst>
              <a:ext uri="{FF2B5EF4-FFF2-40B4-BE49-F238E27FC236}">
                <a16:creationId xmlns:a16="http://schemas.microsoft.com/office/drawing/2014/main" id="{2A1D4619-0EBD-4122-B783-BE0D1F64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768" y="57687"/>
            <a:ext cx="9973582" cy="67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AA1D7-49DC-4F8B-BA03-AB0197D4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50" y="57687"/>
            <a:ext cx="2065507" cy="10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79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tal Reusable Prophy Angles | Scott's Dental Supply">
            <a:extLst>
              <a:ext uri="{FF2B5EF4-FFF2-40B4-BE49-F238E27FC236}">
                <a16:creationId xmlns:a16="http://schemas.microsoft.com/office/drawing/2014/main" id="{A672C21E-BC8A-67ED-E823-F978E780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8" y="1719066"/>
            <a:ext cx="4451625" cy="42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D-575010 - ZOOBY Disposable Prophy Angles Pack of 100 Latex Free - Henry  Schein Australian dental products, supplies and equipment">
            <a:extLst>
              <a:ext uri="{FF2B5EF4-FFF2-40B4-BE49-F238E27FC236}">
                <a16:creationId xmlns:a16="http://schemas.microsoft.com/office/drawing/2014/main" id="{6327E517-B70D-45D3-6776-728B7BCF6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41" y="1959101"/>
            <a:ext cx="508286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45557-8228-8C12-4D91-A625A5FA50A0}"/>
              </a:ext>
            </a:extLst>
          </p:cNvPr>
          <p:cNvSpPr txBox="1"/>
          <p:nvPr/>
        </p:nvSpPr>
        <p:spPr>
          <a:xfrm>
            <a:off x="583842" y="863736"/>
            <a:ext cx="110243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P</a:t>
            </a:r>
            <a:r>
              <a:rPr lang="en-GB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rophylaxis angles  in Dental clinics</a:t>
            </a:r>
            <a:r>
              <a:rPr lang="en-GB" sz="2800" b="1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GB" sz="3200" b="1" i="0" dirty="0">
                <a:solidFill>
                  <a:srgbClr val="040C28"/>
                </a:solidFill>
                <a:effectLst/>
                <a:latin typeface="Google Sans"/>
              </a:rPr>
              <a:t>used to apply prophy paste to a patient's teeth during a routine hygiene appointment</a:t>
            </a:r>
            <a:r>
              <a:rPr lang="en-GB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endParaRPr lang="en-KE" sz="20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FAEE69D5-B425-C013-D972-DE23A317830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419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4CC857-33A9-EC05-5506-626DC6C3B782}"/>
              </a:ext>
            </a:extLst>
          </p:cNvPr>
          <p:cNvSpPr txBox="1"/>
          <p:nvPr/>
        </p:nvSpPr>
        <p:spPr>
          <a:xfrm>
            <a:off x="287629" y="942148"/>
            <a:ext cx="116210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Some devices―such as burs, endodontic files, and broaches</a:t>
            </a:r>
            <a:r>
              <a:rPr lang="en-GB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- 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practical to consider them single-use because the way they are constructed makes them hard to clean. </a:t>
            </a:r>
          </a:p>
          <a:p>
            <a:r>
              <a:rPr lang="en-GB" sz="3600" b="1" dirty="0">
                <a:solidFill>
                  <a:srgbClr val="000000"/>
                </a:solidFill>
                <a:latin typeface="Open Sans" panose="020B0606030504020204" pitchFamily="34" charset="0"/>
              </a:rPr>
              <a:t>C</a:t>
            </a:r>
            <a:r>
              <a:rPr lang="en-GB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leaning and heat sterilization can lead to deterioration on the cutting surfaces and raise the potential for breakage during patient treatment. </a:t>
            </a:r>
          </a:p>
          <a:p>
            <a:r>
              <a:rPr lang="en-GB" sz="3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If such devices do not have reprocessing instructions, they should be considered single-use.</a:t>
            </a:r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D9766836-AE8C-8435-CF2F-B3E74683EE5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076" y="105021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158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FB4644-D753-9F7F-6768-06BF9E1C991F}"/>
              </a:ext>
            </a:extLst>
          </p:cNvPr>
          <p:cNvSpPr txBox="1"/>
          <p:nvPr/>
        </p:nvSpPr>
        <p:spPr>
          <a:xfrm>
            <a:off x="489397" y="1116437"/>
            <a:ext cx="1085689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i="0" u="none" strike="noStrike" baseline="0" dirty="0">
                <a:latin typeface="AGaramondPro-Regular"/>
              </a:rPr>
              <a:t>The medical devices used today are engineering marvels, with intricate materials, parts, and passageways </a:t>
            </a:r>
          </a:p>
          <a:p>
            <a:pPr algn="l"/>
            <a:endParaRPr lang="en-GB" sz="4000" b="1" dirty="0">
              <a:latin typeface="AGaramondPro-Regular"/>
            </a:endParaRPr>
          </a:p>
          <a:p>
            <a:pPr algn="l"/>
            <a:r>
              <a:rPr lang="en-GB" sz="4000" b="1" i="0" u="none" strike="noStrike" baseline="0" dirty="0">
                <a:latin typeface="AGaramondPro-Regular"/>
              </a:rPr>
              <a:t>When a device is labelled as single use, the manufacturer is claiming its safety </a:t>
            </a:r>
            <a:r>
              <a:rPr lang="en-US" sz="4000" b="1" i="0" u="none" strike="noStrike" baseline="0" dirty="0">
                <a:latin typeface="AGaramondPro-Regular"/>
              </a:rPr>
              <a:t>for use only once</a:t>
            </a:r>
            <a:endParaRPr lang="en-KE" sz="40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6B44CA6D-A17A-E5AE-E4C5-426A2683BA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807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ntal Root Canal Short Barbed Broaches files : Amazon.in: Industrial &amp;  Scientific">
            <a:extLst>
              <a:ext uri="{FF2B5EF4-FFF2-40B4-BE49-F238E27FC236}">
                <a16:creationId xmlns:a16="http://schemas.microsoft.com/office/drawing/2014/main" id="{8D8EE72B-23FA-6573-DF4B-0C5FEFEA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6" y="1792441"/>
            <a:ext cx="8257638" cy="48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1905F-6120-F90A-C054-1792BF57C2C5}"/>
              </a:ext>
            </a:extLst>
          </p:cNvPr>
          <p:cNvSpPr txBox="1"/>
          <p:nvPr/>
        </p:nvSpPr>
        <p:spPr>
          <a:xfrm>
            <a:off x="528034" y="838334"/>
            <a:ext cx="109212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Dental API Root Canal Short Barbed Broaches files No30138 Ref Length 025 Size 0-6#</a:t>
            </a:r>
            <a:endParaRPr lang="en-KE" sz="28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996CB4E3-F7C3-B751-75FB-1102316669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034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rbed Broaches">
            <a:extLst>
              <a:ext uri="{FF2B5EF4-FFF2-40B4-BE49-F238E27FC236}">
                <a16:creationId xmlns:a16="http://schemas.microsoft.com/office/drawing/2014/main" id="{72CB6E66-CA01-7F36-6712-EB5CF0C7D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0" y="1468191"/>
            <a:ext cx="5213663" cy="37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ndodontic Files and Broaches">
            <a:extLst>
              <a:ext uri="{FF2B5EF4-FFF2-40B4-BE49-F238E27FC236}">
                <a16:creationId xmlns:a16="http://schemas.microsoft.com/office/drawing/2014/main" id="{23392CE9-2B28-86B5-4E03-858A6378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78" y="1851352"/>
            <a:ext cx="5213663" cy="480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CCF56-FAAE-E566-3AE7-9EFC2F2AD524}"/>
              </a:ext>
            </a:extLst>
          </p:cNvPr>
          <p:cNvSpPr txBox="1"/>
          <p:nvPr/>
        </p:nvSpPr>
        <p:spPr>
          <a:xfrm>
            <a:off x="5100034" y="201889"/>
            <a:ext cx="609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KE" altLang="en-KE" sz="3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Bitter"/>
                <a:ea typeface="+mn-ea"/>
                <a:cs typeface="Open Sans" panose="020B0606030504020204" pitchFamily="34" charset="0"/>
              </a:rPr>
              <a:t>Endodontic Files and Broaches</a:t>
            </a:r>
          </a:p>
        </p:txBody>
      </p:sp>
      <p:pic>
        <p:nvPicPr>
          <p:cNvPr id="5" name="Picture 4" descr="The Aga Khan University">
            <a:extLst>
              <a:ext uri="{FF2B5EF4-FFF2-40B4-BE49-F238E27FC236}">
                <a16:creationId xmlns:a16="http://schemas.microsoft.com/office/drawing/2014/main" id="{CC8BAB49-463A-4F94-BCB1-CD629CC6F3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5885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ndodontic instruments | Pocket Dentistry">
            <a:extLst>
              <a:ext uri="{FF2B5EF4-FFF2-40B4-BE49-F238E27FC236}">
                <a16:creationId xmlns:a16="http://schemas.microsoft.com/office/drawing/2014/main" id="{4116834D-A749-1BA9-5DED-5A3DAE076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4" y="1236373"/>
            <a:ext cx="3514730" cy="52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Tools Are Used In Root Canals? - East Coast Endodontics">
            <a:extLst>
              <a:ext uri="{FF2B5EF4-FFF2-40B4-BE49-F238E27FC236}">
                <a16:creationId xmlns:a16="http://schemas.microsoft.com/office/drawing/2014/main" id="{6070873D-BF6D-2A96-840F-695799FA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63" y="1236373"/>
            <a:ext cx="7881871" cy="52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he Aga Khan University">
            <a:extLst>
              <a:ext uri="{FF2B5EF4-FFF2-40B4-BE49-F238E27FC236}">
                <a16:creationId xmlns:a16="http://schemas.microsoft.com/office/drawing/2014/main" id="{25330468-2617-FA3F-1E57-C37A7A52FB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54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3" y="259643"/>
            <a:ext cx="11604979" cy="63217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7" y="6009857"/>
            <a:ext cx="1566449" cy="7049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28221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6112B-9011-B8CF-A5BE-87DC9377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98" y="1828799"/>
            <a:ext cx="8078003" cy="4913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BD30B-38FE-1763-0376-AD610416D76B}"/>
              </a:ext>
            </a:extLst>
          </p:cNvPr>
          <p:cNvSpPr txBox="1"/>
          <p:nvPr/>
        </p:nvSpPr>
        <p:spPr>
          <a:xfrm>
            <a:off x="2176529" y="233381"/>
            <a:ext cx="94273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u="none" strike="noStrike" baseline="0" dirty="0">
                <a:latin typeface="AGaramondPro-Italic"/>
              </a:rPr>
              <a:t>A  suction tip cut open lengthwise to illustrate ample internal debris and staining (arrows, B), not visible on the outside of the device (A).</a:t>
            </a:r>
          </a:p>
          <a:p>
            <a:pPr algn="l"/>
            <a:r>
              <a:rPr lang="en-GB" sz="2400" b="1" u="none" strike="noStrike" baseline="0" dirty="0">
                <a:latin typeface="AGaramondPro-Italic"/>
              </a:rPr>
              <a:t>Note the characteristics in the design that make the instrument virtually</a:t>
            </a:r>
          </a:p>
          <a:p>
            <a:pPr algn="l"/>
            <a:r>
              <a:rPr lang="en-US" sz="2400" b="1" i="1" u="none" strike="noStrike" baseline="0" dirty="0">
                <a:latin typeface="AGaramondPro-Italic"/>
              </a:rPr>
              <a:t>impossible to clean.</a:t>
            </a:r>
            <a:endParaRPr lang="en-KE" sz="2400" b="1" dirty="0"/>
          </a:p>
        </p:txBody>
      </p:sp>
      <p:pic>
        <p:nvPicPr>
          <p:cNvPr id="6" name="Picture 5" descr="The Aga Khan University">
            <a:extLst>
              <a:ext uri="{FF2B5EF4-FFF2-40B4-BE49-F238E27FC236}">
                <a16:creationId xmlns:a16="http://schemas.microsoft.com/office/drawing/2014/main" id="{75F50C29-3003-B2B6-7DF8-3F204043B0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9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129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1A1E4C-FE92-A77C-FCDE-09C34B12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803" y="3001861"/>
            <a:ext cx="1995739" cy="2000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523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KE" altLang="en-KE" sz="1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    </a:t>
            </a:r>
            <a:endParaRPr kumimoji="0" lang="en-KE" altLang="en-K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18D2B-6C89-54A2-5530-ED6B9FE64783}"/>
              </a:ext>
            </a:extLst>
          </p:cNvPr>
          <p:cNvSpPr txBox="1"/>
          <p:nvPr/>
        </p:nvSpPr>
        <p:spPr>
          <a:xfrm>
            <a:off x="434607" y="1018099"/>
            <a:ext cx="1126901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Some single-use items meet the definition of regulated medical waste and require special handling and disposal according to  state, and local rules and regulations. </a:t>
            </a:r>
          </a:p>
          <a:p>
            <a:r>
              <a:rPr lang="en-GB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solid waste soaked or saturated with blood or saliva (e.g., gauze saturated with blood after surgery that would release blood when squeezed or compressed</a:t>
            </a:r>
          </a:p>
          <a:p>
            <a:r>
              <a:rPr lang="en-GB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gauze caked with dried blood that may be released during handling) </a:t>
            </a:r>
            <a:endParaRPr lang="en-GB" sz="32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GB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Contaminated sharp items such as needles and scalpel blades would be considered regulated waste</a:t>
            </a:r>
          </a:p>
        </p:txBody>
      </p:sp>
      <p:pic>
        <p:nvPicPr>
          <p:cNvPr id="7" name="Picture 6" descr="The Aga Khan University">
            <a:extLst>
              <a:ext uri="{FF2B5EF4-FFF2-40B4-BE49-F238E27FC236}">
                <a16:creationId xmlns:a16="http://schemas.microsoft.com/office/drawing/2014/main" id="{38B1E497-0E14-90DC-353C-80EE2CEBC5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411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96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42A985-9292-5D22-5247-469E9F9CE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10" y="379928"/>
            <a:ext cx="5601036" cy="6426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23795-B91A-8BB1-FD4A-7297C98E5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705" y="354168"/>
            <a:ext cx="6394024" cy="6288110"/>
          </a:xfrm>
          <a:prstGeom prst="rect">
            <a:avLst/>
          </a:prstGeom>
        </p:spPr>
      </p:pic>
      <p:pic>
        <p:nvPicPr>
          <p:cNvPr id="8" name="Picture 7" descr="The Aga Khan University">
            <a:extLst>
              <a:ext uri="{FF2B5EF4-FFF2-40B4-BE49-F238E27FC236}">
                <a16:creationId xmlns:a16="http://schemas.microsoft.com/office/drawing/2014/main" id="{6F5BC1A2-BB91-F6EA-8B4B-3786793668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1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59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6" y="169277"/>
            <a:ext cx="11564469" cy="651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A2A120-384B-49A9-A09F-AF56CE00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8" y="0"/>
            <a:ext cx="2065507" cy="10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124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/>
        </p:nvCxnSpPr>
        <p:spPr>
          <a:xfrm>
            <a:off x="599297" y="4967413"/>
            <a:ext cx="10993402" cy="0"/>
          </a:xfrm>
          <a:prstGeom prst="straightConnector1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</p:cxn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3" y="220836"/>
            <a:ext cx="11658600" cy="53784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157" y="121121"/>
            <a:ext cx="2114065" cy="95133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786820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844" y="45948"/>
            <a:ext cx="5256858" cy="67661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692" y="91897"/>
            <a:ext cx="1999363" cy="84060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37065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ew EU rules for reprocessing Single-Use Devices - The Hippocratic Post"/>
          <p:cNvSpPr/>
          <p:nvPr/>
        </p:nvSpPr>
        <p:spPr>
          <a:xfrm>
            <a:off x="5943600" y="327659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AutoShape 4" descr="New EU rules for reprocessing Single-Use Devices - The Hippocratic Post"/>
          <p:cNvSpPr/>
          <p:nvPr/>
        </p:nvSpPr>
        <p:spPr>
          <a:xfrm>
            <a:off x="6096003" y="3429000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59" y="124468"/>
            <a:ext cx="6384651" cy="66090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634" y="1949160"/>
            <a:ext cx="12204454" cy="2349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706" y="0"/>
            <a:ext cx="2043290" cy="868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967031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6" y="654756"/>
            <a:ext cx="11862099" cy="5328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353" y="0"/>
            <a:ext cx="2043290" cy="868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610992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U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8165" y="205785"/>
            <a:ext cx="8295665" cy="64464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18670" y="6005879"/>
            <a:ext cx="286737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Patient in ICU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886" y="124175"/>
            <a:ext cx="2114065" cy="95133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215107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inical Ancillary Supplies - List of ...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812" y="195453"/>
            <a:ext cx="4973997" cy="32335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Physical Properties of Medical Device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55011" y="195453"/>
            <a:ext cx="5105287" cy="32405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Single-use medical devices - HOSPITALS MAGAZINE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00860" y="3436040"/>
            <a:ext cx="4964295" cy="3308235"/>
          </a:xfr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3" y="3542504"/>
            <a:ext cx="4964295" cy="3200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120" y="88989"/>
            <a:ext cx="2043290" cy="868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910434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/>
        </p:nvCxnSpPr>
        <p:spPr>
          <a:xfrm>
            <a:off x="599297" y="4967413"/>
            <a:ext cx="10993402" cy="0"/>
          </a:xfrm>
          <a:prstGeom prst="straightConnector1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</p:cxnSp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2" y="5926665"/>
            <a:ext cx="2061843" cy="854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4"/>
          <p:cNvSpPr txBox="1"/>
          <p:nvPr/>
        </p:nvSpPr>
        <p:spPr>
          <a:xfrm>
            <a:off x="1049859" y="1446068"/>
            <a:ext cx="10092269" cy="34163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Single use devices also make it possible to create innovative designs, which in turn lead to faster, more efficacious, and less risky procedures.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Single use devices provide treatment that would not otherwise be available</a:t>
            </a:r>
          </a:p>
        </p:txBody>
      </p:sp>
    </p:spTree>
    <p:extLst>
      <p:ext uri="{BB962C8B-B14F-4D97-AF65-F5344CB8AC3E}">
        <p14:creationId xmlns:p14="http://schemas.microsoft.com/office/powerpoint/2010/main" val="34190440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587026" y="135788"/>
            <a:ext cx="11322759" cy="65248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is reprocessing?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Reprocessing reusable medical devices typically consists of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Immediate Postoperative Pre-cleaning,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Complete cleaning,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Sterilization,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Repackaging,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Labelling and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Returning The Device To A Specified Condition and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655" y="135788"/>
            <a:ext cx="2043290" cy="868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39037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99155" y="322536"/>
            <a:ext cx="11593686" cy="5909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Can a single use device be cleaned,                       decontaminated and resterilised?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Does the refurbishment of single use devices affect their quality?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Does the refurbishment of single use devices affect their  performance?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Does the refurbishment of single use devices affect their safety, i.e.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is it possible to cross-infect patients by using refurbished single use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devices? 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4. Is it morally or ethically justified to treat a patient with a refurbished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single use medical device, which may be of lower quality,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performance or cleanliness than it was when used for the first time? </a:t>
            </a: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655" y="135788"/>
            <a:ext cx="2043290" cy="8684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478488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7333" y="2205541"/>
            <a:ext cx="8297329" cy="18774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sng" strike="noStrike" kern="1200" cap="none" spc="0" baseline="0">
                <a:solidFill>
                  <a:srgbClr val="000000"/>
                </a:solidFill>
                <a:uFillTx/>
                <a:latin typeface="Helvetica" pitchFamily="34"/>
                <a:hlinkClick r:id="rId2"/>
              </a:rPr>
              <a:t>From Obstacles to Opportunities</a:t>
            </a:r>
            <a:endParaRPr lang="en-GB" sz="4000" b="1" i="0" u="sng" strike="noStrike" kern="1200" cap="none" spc="0" baseline="0">
              <a:solidFill>
                <a:srgbClr val="000000"/>
              </a:solidFill>
              <a:uFillTx/>
              <a:latin typeface="Helvetica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sng" strike="noStrike" kern="1200" cap="none" spc="0" baseline="0">
                <a:solidFill>
                  <a:srgbClr val="000000"/>
                </a:solidFill>
                <a:uFillTx/>
                <a:latin typeface="Helvetica" pitchFamily="34"/>
                <a:hlinkClick r:id="rId2"/>
              </a:rPr>
              <a:t> </a:t>
            </a:r>
            <a:endParaRPr lang="en-GB" sz="4000" b="1" i="0" u="sng" strike="noStrike" kern="1200" cap="none" spc="0" baseline="0">
              <a:solidFill>
                <a:srgbClr val="000000"/>
              </a:solidFill>
              <a:uFillTx/>
              <a:latin typeface="Helvetica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sng" strike="noStrike" kern="1200" cap="none" spc="0" baseline="0">
                <a:solidFill>
                  <a:srgbClr val="000000"/>
                </a:solidFill>
                <a:uFillTx/>
                <a:latin typeface="Helvetica" pitchFamily="34"/>
                <a:hlinkClick r:id="rId2"/>
              </a:rPr>
              <a:t>    Advancements in IPC Technology</a:t>
            </a:r>
            <a:endParaRPr lang="en-GB" sz="3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83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20" y="345643"/>
            <a:ext cx="11539956" cy="63109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956" y="166704"/>
            <a:ext cx="1280160" cy="57607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53497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34" y="358024"/>
            <a:ext cx="10864736" cy="63455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904018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>
          <a:xfrm>
            <a:off x="170691" y="155319"/>
            <a:ext cx="11862812" cy="6221092"/>
          </a:xfrm>
        </p:spPr>
        <p:txBody>
          <a:bodyPr/>
          <a:lstStyle/>
          <a:p>
            <a:pPr marL="0" lvl="0" indent="0">
              <a:buNone/>
            </a:pPr>
            <a:r>
              <a:rPr lang="en-GB" b="1">
                <a:latin typeface="ui-sans-serif"/>
              </a:rPr>
              <a:t>                       </a:t>
            </a:r>
            <a:r>
              <a:rPr lang="en-GB" sz="3600" b="1">
                <a:latin typeface="ui-sans-serif"/>
              </a:rPr>
              <a:t>Revolutionizing Infection Prevention: </a:t>
            </a:r>
          </a:p>
          <a:p>
            <a:pPr marL="0" lvl="0" indent="0">
              <a:buNone/>
            </a:pPr>
            <a:r>
              <a:rPr lang="en-GB" sz="3600" b="1">
                <a:latin typeface="ui-sans-serif"/>
              </a:rPr>
              <a:t>       AI-Driven UV Sanitization and Targeted Solutions</a:t>
            </a:r>
          </a:p>
          <a:p>
            <a:pPr marL="0" lvl="0" indent="0">
              <a:buNone/>
            </a:pPr>
            <a:r>
              <a:rPr lang="en-GB" sz="3600" b="1">
                <a:latin typeface="ui-sans-serif"/>
              </a:rPr>
              <a:t>          November 25, 2024By </a:t>
            </a:r>
            <a:r>
              <a:rPr lang="en-GB" sz="3600" b="1">
                <a:latin typeface="ui-sans-serif"/>
                <a:hlinkClick r:id="rId2"/>
              </a:rPr>
              <a:t>Tori Whitacre Martonicz</a:t>
            </a:r>
            <a:endParaRPr lang="en-GB" sz="3600" b="1">
              <a:latin typeface="ui-sans-serif"/>
            </a:endParaRPr>
          </a:p>
          <a:p>
            <a:pPr marL="0" lvl="0" indent="0">
              <a:buNone/>
            </a:pPr>
            <a:r>
              <a:rPr lang="en-GB">
                <a:latin typeface="ui-sans-serif"/>
              </a:rPr>
              <a:t>     </a:t>
            </a:r>
            <a:r>
              <a:rPr lang="en-GB" sz="3200" b="1">
                <a:latin typeface="ui-sans-serif"/>
              </a:rPr>
              <a:t>Autonomous UV sanitization system to improve hospital hygiene. </a:t>
            </a:r>
          </a:p>
          <a:p>
            <a:pPr marL="0" lvl="0" indent="0">
              <a:buNone/>
            </a:pPr>
            <a:r>
              <a:rPr lang="en-GB" sz="3200" b="1">
                <a:latin typeface="ui-sans-serif"/>
              </a:rPr>
              <a:t>Traditional manual cleaning processes often need more consistency, leaving gaps in disinfection. </a:t>
            </a:r>
          </a:p>
          <a:p>
            <a:pPr marL="0" lvl="0" indent="0">
              <a:buNone/>
            </a:pPr>
            <a:endParaRPr lang="en-GB">
              <a:latin typeface="ui-sans-serif"/>
            </a:endParaRPr>
          </a:p>
          <a:p>
            <a:pPr marL="0" lvl="0" indent="0">
              <a:buNone/>
            </a:pPr>
            <a:r>
              <a:rPr lang="en-GB" sz="3200" b="1">
                <a:latin typeface="ui-sans-serif"/>
              </a:rPr>
              <a:t>Shyld AI's system uses AI to identify high-risk surfaces and deploy a directional UV beam for precise sanitization, achieving pathogen reduction within seconds</a:t>
            </a:r>
            <a:r>
              <a:rPr lang="en-GB">
                <a:latin typeface="ui-sans-serif"/>
              </a:rPr>
              <a:t>.</a:t>
            </a:r>
            <a:endParaRPr lang="en-GB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243" y="121121"/>
            <a:ext cx="1663979" cy="7487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33639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112395"/>
            <a:ext cx="10515600" cy="5745604"/>
          </a:xfrm>
        </p:spPr>
        <p:txBody>
          <a:bodyPr>
            <a:normAutofit/>
          </a:bodyPr>
          <a:lstStyle/>
          <a:p>
            <a:pPr marL="0" lvl="0" indent="0">
              <a:lnSpc>
                <a:spcPct val="80000"/>
              </a:lnSpc>
              <a:buNone/>
            </a:pPr>
            <a:r>
              <a:rPr lang="en-GB" sz="3600" b="1" dirty="0">
                <a:latin typeface="ui-sans-serif"/>
              </a:rPr>
              <a:t>The compact, room-installed device seamlessly integrates into workflows, enhancing patient safety without disrupting operations.</a:t>
            </a:r>
          </a:p>
          <a:p>
            <a:pPr marL="0" lvl="0" indent="0">
              <a:lnSpc>
                <a:spcPct val="80000"/>
              </a:lnSpc>
              <a:buNone/>
            </a:pPr>
            <a:endParaRPr lang="en-GB" sz="3600" b="1" dirty="0">
              <a:latin typeface="ui-sans-serif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en-GB" sz="3600" b="1" dirty="0">
                <a:latin typeface="ui-sans-serif"/>
              </a:rPr>
              <a:t> Beyond infection control,  AI applications in patient monitoring, fall detection, and optimizing hospital operations, ultimately improving health care quality globally while reducing HAIs effectively and affordably.</a:t>
            </a:r>
            <a:endParaRPr lang="en-GB" sz="3600" b="1" dirty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0" y="121121"/>
            <a:ext cx="1724942" cy="77622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229369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509" y="277090"/>
            <a:ext cx="9319903" cy="63603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2145795" y="4498848"/>
            <a:ext cx="840029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MULTI RESISTANT HEALTH CARE WORKER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157" y="121121"/>
            <a:ext cx="2114065" cy="95133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013574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BAC7A8-49B8-319C-27A2-62058931D7B1}"/>
              </a:ext>
            </a:extLst>
          </p:cNvPr>
          <p:cNvSpPr txBox="1"/>
          <p:nvPr/>
        </p:nvSpPr>
        <p:spPr>
          <a:xfrm>
            <a:off x="332704" y="1276674"/>
            <a:ext cx="1152659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1" i="0" u="none" strike="noStrike" baseline="0" dirty="0">
                <a:latin typeface="AGaramondPro-Regular"/>
              </a:rPr>
              <a:t>These devices and supplies are often complex in design, and cleaning efforts, either  by hospitals or third-party reprocesses, may be inadequate.</a:t>
            </a:r>
          </a:p>
          <a:p>
            <a:pPr algn="l"/>
            <a:endParaRPr lang="en-GB" sz="3600" b="1" i="0" u="none" strike="noStrike" baseline="0" dirty="0">
              <a:latin typeface="AGaramondPro-Regular"/>
            </a:endParaRPr>
          </a:p>
          <a:p>
            <a:pPr algn="l"/>
            <a:r>
              <a:rPr lang="en-GB" sz="1200" b="1" i="0" u="none" strike="noStrike" baseline="0" dirty="0">
                <a:latin typeface="ZapfDingbatsStd"/>
              </a:rPr>
              <a:t>■</a:t>
            </a:r>
            <a:r>
              <a:rPr lang="en-GB" sz="3600" b="1" i="0" u="none" strike="noStrike" baseline="0" dirty="0">
                <a:latin typeface="AGaramondPro-Regular"/>
              </a:rPr>
              <a:t>Reprocessing and reuse may compromise the product’s performance</a:t>
            </a:r>
            <a:r>
              <a:rPr lang="en-GB" sz="3600" b="1" dirty="0">
                <a:latin typeface="AGaramondPro-Regular"/>
              </a:rPr>
              <a:t> </a:t>
            </a:r>
          </a:p>
          <a:p>
            <a:pPr algn="l"/>
            <a:endParaRPr lang="en-GB" sz="3600" b="1" dirty="0">
              <a:latin typeface="AGaramondPro-Regular"/>
            </a:endParaRPr>
          </a:p>
          <a:p>
            <a:pPr algn="l"/>
            <a:r>
              <a:rPr lang="en-GB" sz="3600" b="1" i="0" u="none" strike="noStrike" baseline="0" dirty="0">
                <a:latin typeface="AGaramondPro-Regular"/>
              </a:rPr>
              <a:t> The </a:t>
            </a:r>
            <a:r>
              <a:rPr lang="en-US" sz="3600" b="1" i="0" u="none" strike="noStrike" baseline="0" dirty="0">
                <a:latin typeface="AGaramondPro-Regular"/>
              </a:rPr>
              <a:t>manufacturer</a:t>
            </a:r>
            <a:r>
              <a:rPr lang="en-US" sz="3600" b="1" dirty="0">
                <a:latin typeface="AGaramondPro-Regular"/>
              </a:rPr>
              <a:t>  </a:t>
            </a:r>
            <a:r>
              <a:rPr lang="en-GB" sz="3600" b="1" i="0" u="none" strike="noStrike" baseline="0" dirty="0">
                <a:latin typeface="AGaramondPro-Regular"/>
              </a:rPr>
              <a:t>is not liable when a product is not being used according to the manufacturer’s </a:t>
            </a:r>
            <a:r>
              <a:rPr lang="en-US" sz="3600" b="1" i="0" u="none" strike="noStrike" baseline="0" dirty="0">
                <a:latin typeface="AGaramondPro-Regular"/>
              </a:rPr>
              <a:t>instructions.</a:t>
            </a:r>
            <a:endParaRPr lang="en-KE" sz="3600" b="1" dirty="0"/>
          </a:p>
        </p:txBody>
      </p:sp>
      <p:pic>
        <p:nvPicPr>
          <p:cNvPr id="6" name="Picture 5" descr="The Aga Khan University">
            <a:extLst>
              <a:ext uri="{FF2B5EF4-FFF2-40B4-BE49-F238E27FC236}">
                <a16:creationId xmlns:a16="http://schemas.microsoft.com/office/drawing/2014/main" id="{747FC069-6AF2-B320-5569-9831A8E6BAC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6382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43DB0D-3514-0099-B1C1-9640023BFB3F}"/>
              </a:ext>
            </a:extLst>
          </p:cNvPr>
          <p:cNvSpPr txBox="1"/>
          <p:nvPr/>
        </p:nvSpPr>
        <p:spPr>
          <a:xfrm>
            <a:off x="629136" y="979243"/>
            <a:ext cx="110887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1" dirty="0">
                <a:latin typeface="AGaramondPro-Regular"/>
              </a:rPr>
              <a:t>T</a:t>
            </a:r>
            <a:r>
              <a:rPr lang="en-GB" sz="3600" b="1" i="0" u="none" strike="noStrike" baseline="0" dirty="0">
                <a:latin typeface="AGaramondPro-Regular"/>
              </a:rPr>
              <a:t>he trend to reprocess single-use devices</a:t>
            </a:r>
            <a:r>
              <a:rPr lang="en-GB" sz="3600" b="1" dirty="0">
                <a:latin typeface="AGaramondPro-Regular"/>
              </a:rPr>
              <a:t> </a:t>
            </a:r>
            <a:r>
              <a:rPr lang="en-GB" sz="3600" b="1" i="0" u="none" strike="noStrike" baseline="0" dirty="0">
                <a:latin typeface="AGaramondPro-Regular"/>
              </a:rPr>
              <a:t>was the result of health care organizations seeking cost savings  by reprocessing instead of using a single-use device once  </a:t>
            </a:r>
            <a:r>
              <a:rPr lang="en-US" sz="3600" b="1" i="0" u="none" strike="noStrike" baseline="0" dirty="0">
                <a:latin typeface="AGaramondPro-Regular"/>
              </a:rPr>
              <a:t>and then discarding</a:t>
            </a:r>
            <a:r>
              <a:rPr lang="en-US" sz="3600" b="0" i="0" u="none" strike="noStrike" baseline="0" dirty="0">
                <a:latin typeface="AGaramondPro-Regular"/>
              </a:rPr>
              <a:t> </a:t>
            </a:r>
          </a:p>
          <a:p>
            <a:pPr algn="l"/>
            <a:r>
              <a:rPr lang="en-US" sz="4000" b="1" dirty="0">
                <a:latin typeface="AGaramondPro-Regular"/>
              </a:rPr>
              <a:t>C</a:t>
            </a:r>
            <a:r>
              <a:rPr lang="en-US" sz="4000" b="1" i="0" u="none" strike="noStrike" baseline="0" dirty="0">
                <a:latin typeface="AGaramondPro-Regular"/>
              </a:rPr>
              <a:t>laims of environmental advantages </a:t>
            </a:r>
            <a:endParaRPr lang="en-GB" sz="4000" b="1" dirty="0">
              <a:latin typeface="AGaramondPro-Regular"/>
            </a:endParaRPr>
          </a:p>
          <a:p>
            <a:pPr algn="l"/>
            <a:r>
              <a:rPr lang="en-GB" sz="4000" b="1" i="0" u="none" strike="noStrike" baseline="0" dirty="0">
                <a:latin typeface="AGaramondPro-Regular"/>
              </a:rPr>
              <a:t> </a:t>
            </a:r>
            <a:r>
              <a:rPr lang="en-GB" sz="3200" b="1" dirty="0">
                <a:latin typeface="AGaramondPro-Regular"/>
              </a:rPr>
              <a:t>R</a:t>
            </a:r>
            <a:r>
              <a:rPr lang="en-GB" sz="3200" b="1" i="0" u="none" strike="noStrike" baseline="0" dirty="0">
                <a:latin typeface="AGaramondPro-Regular"/>
              </a:rPr>
              <a:t>eusing a single-use device is “greener,” resulting  in less medical waste</a:t>
            </a:r>
            <a:endParaRPr lang="en-GB" sz="3200" b="0" i="0" u="none" strike="noStrike" baseline="0" dirty="0">
              <a:latin typeface="AGaramondPro-Regular"/>
            </a:endParaRPr>
          </a:p>
          <a:p>
            <a:pPr algn="l"/>
            <a:r>
              <a:rPr lang="en-GB" sz="3200" b="1" i="0" u="none" strike="noStrike" baseline="0" dirty="0">
                <a:latin typeface="AGaramondPro-Regular"/>
              </a:rPr>
              <a:t>Medical waste contributes to landfills and has considerable costs associated with proper disposal</a:t>
            </a:r>
            <a:endParaRPr lang="en-GB" sz="3200" b="1" dirty="0">
              <a:latin typeface="AGaramondPro-Regular"/>
            </a:endParaRPr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3B0361B0-1B63-C3BA-2410-A4A720C31F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0737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9455C-23DA-E186-1AB7-CAB706E1BABB}"/>
              </a:ext>
            </a:extLst>
          </p:cNvPr>
          <p:cNvSpPr txBox="1"/>
          <p:nvPr/>
        </p:nvSpPr>
        <p:spPr>
          <a:xfrm>
            <a:off x="347731" y="1511248"/>
            <a:ext cx="112046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-Roman"/>
                <a:ea typeface="+mn-ea"/>
                <a:cs typeface="+mn-cs"/>
              </a:rPr>
              <a:t>Hospitals have been reprocessing SUDs in-house to start with.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ssicalGaramondBT-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0000"/>
                </a:solidFill>
                <a:latin typeface="ClassicalGaramondBT-Roman"/>
              </a:rPr>
              <a:t> S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-Roman"/>
                <a:ea typeface="+mn-ea"/>
                <a:cs typeface="+mn-cs"/>
              </a:rPr>
              <a:t>ince</a:t>
            </a:r>
            <a:r>
              <a:rPr lang="en-GB" sz="3600" b="1" dirty="0">
                <a:solidFill>
                  <a:srgbClr val="000000"/>
                </a:solidFill>
                <a:latin typeface="ClassicalGaramondBT-Roman"/>
              </a:rPr>
              <a:t> the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-Roman"/>
                <a:ea typeface="+mn-ea"/>
                <a:cs typeface="+mn-cs"/>
              </a:rPr>
              <a:t> year 2000, a thriving third-party reprocessing industry emerged in North America and Europe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dirty="0">
              <a:solidFill>
                <a:srgbClr val="000000"/>
              </a:solidFill>
              <a:latin typeface="ClassicalGaramondBT-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-Roman"/>
                <a:ea typeface="+mn-ea"/>
                <a:cs typeface="+mn-cs"/>
              </a:rPr>
              <a:t>Only about 2%–3% of all devices can be safely reprocessed</a:t>
            </a:r>
            <a:endParaRPr lang="en-KE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60A0B2F8-5151-25D7-20A6-EE6B27EA30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3293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E3FF4C-854E-2A0C-78B8-5AABAAC993E5}"/>
              </a:ext>
            </a:extLst>
          </p:cNvPr>
          <p:cNvSpPr txBox="1"/>
          <p:nvPr/>
        </p:nvSpPr>
        <p:spPr>
          <a:xfrm>
            <a:off x="386366" y="890512"/>
            <a:ext cx="1152659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400" b="1" i="0" u="none" strike="noStrike" baseline="0" dirty="0">
                <a:latin typeface="AGaramondPro-Regular"/>
              </a:rPr>
              <a:t>Perhaps the strongest argument to support reusing single-use devices comes from developing countries and countries with</a:t>
            </a:r>
            <a:r>
              <a:rPr lang="en-GB" sz="4400" b="1" i="0" u="none" strike="noStrike" dirty="0">
                <a:latin typeface="AGaramondPro-Regular"/>
              </a:rPr>
              <a:t> </a:t>
            </a:r>
            <a:r>
              <a:rPr lang="en-GB" sz="4400" b="1" i="0" u="none" strike="noStrike" baseline="0" dirty="0">
                <a:latin typeface="AGaramondPro-Regular"/>
              </a:rPr>
              <a:t>limited resources, where the costs of health care can be prohibitively unaffordable to the typical patient</a:t>
            </a:r>
            <a:endParaRPr lang="en-KE" sz="44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77BC61BC-4003-C1A0-F857-075D39F37B3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2600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6AF44-2CF3-0AC1-4BDE-4330B4C03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57162"/>
            <a:ext cx="10553700" cy="6543675"/>
          </a:xfrm>
          <a:prstGeom prst="rect">
            <a:avLst/>
          </a:prstGeom>
        </p:spPr>
      </p:pic>
      <p:pic>
        <p:nvPicPr>
          <p:cNvPr id="2" name="Picture 1" descr="The Aga Khan University">
            <a:extLst>
              <a:ext uri="{FF2B5EF4-FFF2-40B4-BE49-F238E27FC236}">
                <a16:creationId xmlns:a16="http://schemas.microsoft.com/office/drawing/2014/main" id="{CDDC1193-CE23-29A0-4680-143E38B016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87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3166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C5FA87-BE46-4D1B-9440-9545955F8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569" y="63763"/>
            <a:ext cx="7656799" cy="6730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DB979D-0270-7F46-3546-F23DA4662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6" y="0"/>
            <a:ext cx="2222685" cy="11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90" y="335667"/>
            <a:ext cx="11124215" cy="63298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88" y="114519"/>
            <a:ext cx="1658108" cy="7461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953725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4BC42A-C453-824D-01A7-EFE8ACA6A490}"/>
              </a:ext>
            </a:extLst>
          </p:cNvPr>
          <p:cNvSpPr txBox="1"/>
          <p:nvPr/>
        </p:nvSpPr>
        <p:spPr>
          <a:xfrm>
            <a:off x="502276" y="1479774"/>
            <a:ext cx="1138492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400" b="1" i="0" u="none" strike="noStrike" baseline="0" dirty="0">
                <a:latin typeface="AGaramondPro-Regular"/>
              </a:rPr>
              <a:t>Reusing singl</a:t>
            </a:r>
            <a:r>
              <a:rPr lang="en-GB" sz="4400" b="1" dirty="0">
                <a:latin typeface="AGaramondPro-Regular"/>
              </a:rPr>
              <a:t>e </a:t>
            </a:r>
            <a:r>
              <a:rPr lang="en-GB" sz="4400" b="1" i="0" u="none" strike="noStrike" baseline="0" dirty="0">
                <a:latin typeface="AGaramondPro-Regular"/>
              </a:rPr>
              <a:t>use devices can substantially lower the cost of a single life saving procedure</a:t>
            </a:r>
          </a:p>
          <a:p>
            <a:pPr algn="l"/>
            <a:r>
              <a:rPr lang="en-GB" sz="4400" b="1" i="0" u="none" strike="noStrike" baseline="0" dirty="0">
                <a:latin typeface="AGaramondPro-Regular"/>
              </a:rPr>
              <a:t>and make it feasible for a segment of the population  that might not otherwise be able to afford it</a:t>
            </a:r>
            <a:endParaRPr lang="en-KE" sz="44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C93502CA-1A60-0578-4F8D-C2A6080E14C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9326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6509C0-24E2-3150-49FE-CCCED71ACE6B}"/>
              </a:ext>
            </a:extLst>
          </p:cNvPr>
          <p:cNvSpPr txBox="1"/>
          <p:nvPr/>
        </p:nvSpPr>
        <p:spPr>
          <a:xfrm>
            <a:off x="371341" y="893682"/>
            <a:ext cx="114493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i="0" u="none" strike="noStrike" baseline="0" dirty="0">
                <a:latin typeface="AGaramondPro-Regular"/>
              </a:rPr>
              <a:t>Often times countries</a:t>
            </a:r>
            <a:r>
              <a:rPr lang="en-US" sz="4400" b="1" dirty="0">
                <a:latin typeface="AGaramondPro-Regular"/>
              </a:rPr>
              <a:t> </a:t>
            </a:r>
            <a:r>
              <a:rPr lang="en-GB" sz="4400" b="1" i="0" u="none" strike="noStrike" baseline="0" dirty="0">
                <a:latin typeface="AGaramondPro-Regular"/>
              </a:rPr>
              <a:t>with limited resources cannot depend on access to supplies and devices when they need them, and they may regard reuse of single-use devices as a way to ensure availability of necessary </a:t>
            </a:r>
            <a:r>
              <a:rPr lang="en-US" sz="4400" b="1" i="0" u="none" strike="noStrike" baseline="0" dirty="0">
                <a:latin typeface="AGaramondPro-Regular"/>
              </a:rPr>
              <a:t>supplies</a:t>
            </a:r>
            <a:endParaRPr lang="en-KE" sz="44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365A4A65-41DD-9276-B40F-1F77437142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4148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277812-A100-7C68-AD01-B1EB7644D36F}"/>
              </a:ext>
            </a:extLst>
          </p:cNvPr>
          <p:cNvSpPr txBox="1"/>
          <p:nvPr/>
        </p:nvSpPr>
        <p:spPr>
          <a:xfrm>
            <a:off x="435043" y="1827963"/>
            <a:ext cx="113901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b="1" i="0" u="none" strike="noStrike" baseline="0" dirty="0">
                <a:latin typeface="AGaramondPro-Regular"/>
              </a:rPr>
              <a:t>Consideration should </a:t>
            </a:r>
            <a:r>
              <a:rPr lang="en-GB" sz="4400" b="1" i="0" u="none" strike="noStrike" baseline="0" dirty="0">
                <a:latin typeface="AGaramondPro-Regular"/>
              </a:rPr>
              <a:t>be given as to whether the patient has the right to know </a:t>
            </a:r>
          </a:p>
          <a:p>
            <a:pPr algn="l"/>
            <a:r>
              <a:rPr lang="en-GB" sz="4400" b="1" i="0" u="none" strike="noStrike" baseline="0" dirty="0">
                <a:latin typeface="AGaramondPro-Regular"/>
              </a:rPr>
              <a:t>if a</a:t>
            </a:r>
            <a:r>
              <a:rPr lang="en-GB" sz="4400" b="1" i="0" u="none" strike="noStrike" dirty="0">
                <a:latin typeface="AGaramondPro-Regular"/>
              </a:rPr>
              <a:t> </a:t>
            </a:r>
            <a:r>
              <a:rPr lang="en-GB" sz="4400" b="1" i="0" u="none" strike="noStrike" baseline="0" dirty="0">
                <a:latin typeface="AGaramondPro-Regular"/>
              </a:rPr>
              <a:t>reprocessed single-use device will be used (and the opportunity to consent or object to its use).</a:t>
            </a:r>
            <a:endParaRPr lang="en-KE" sz="4400" b="1" dirty="0"/>
          </a:p>
        </p:txBody>
      </p:sp>
      <p:pic>
        <p:nvPicPr>
          <p:cNvPr id="2" name="Picture 1" descr="The Aga Khan University">
            <a:extLst>
              <a:ext uri="{FF2B5EF4-FFF2-40B4-BE49-F238E27FC236}">
                <a16:creationId xmlns:a16="http://schemas.microsoft.com/office/drawing/2014/main" id="{29750113-303B-F5BF-A33C-3838F7B337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4222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05D509-A442-5B4F-1B91-0D09D73DE013}"/>
              </a:ext>
            </a:extLst>
          </p:cNvPr>
          <p:cNvSpPr txBox="1"/>
          <p:nvPr/>
        </p:nvSpPr>
        <p:spPr>
          <a:xfrm>
            <a:off x="350949" y="927277"/>
            <a:ext cx="1149010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u="none" strike="noStrike" baseline="0" dirty="0">
                <a:latin typeface="AGaramondPro-BoldItalic"/>
              </a:rPr>
              <a:t>Variation in country regulations</a:t>
            </a:r>
            <a:endParaRPr lang="en-GB" sz="4000" b="1" dirty="0">
              <a:latin typeface="AGaramondPro-Regular"/>
            </a:endParaRPr>
          </a:p>
          <a:p>
            <a:pPr algn="l"/>
            <a:r>
              <a:rPr lang="en-GB" sz="3600" b="1" dirty="0">
                <a:latin typeface="AGaramondPro-Regular"/>
              </a:rPr>
              <a:t>O</a:t>
            </a:r>
            <a:r>
              <a:rPr lang="en-GB" sz="3600" b="1" i="0" u="none" strike="noStrike" baseline="0" dirty="0">
                <a:latin typeface="AGaramondPro-Regular"/>
              </a:rPr>
              <a:t>nce a country or region defines the regulations </a:t>
            </a:r>
          </a:p>
          <a:p>
            <a:pPr algn="l"/>
            <a:r>
              <a:rPr lang="en-GB" sz="3600" b="1" i="0" u="none" strike="noStrike" baseline="0" dirty="0">
                <a:latin typeface="AGaramondPro-Regular"/>
              </a:rPr>
              <a:t>for reuse of single-use medical devices, the legal  requirements become clearer. </a:t>
            </a:r>
          </a:p>
          <a:p>
            <a:pPr algn="l"/>
            <a:endParaRPr lang="en-GB" sz="3600" b="1" dirty="0">
              <a:latin typeface="AGaramondPro-Regular"/>
            </a:endParaRPr>
          </a:p>
          <a:p>
            <a:pPr algn="l"/>
            <a:r>
              <a:rPr lang="en-GB" sz="3600" b="1" i="0" u="none" strike="noStrike" baseline="0" dirty="0">
                <a:latin typeface="AGaramondPro-Regular"/>
              </a:rPr>
              <a:t>In the US, the FDA regulates which single-use devices</a:t>
            </a:r>
            <a:r>
              <a:rPr lang="en-GB" sz="3600" b="1" i="0" u="none" strike="noStrike" dirty="0">
                <a:latin typeface="AGaramondPro-Regular"/>
              </a:rPr>
              <a:t> </a:t>
            </a:r>
            <a:r>
              <a:rPr lang="en-GB" sz="3600" b="1" i="0" u="none" strike="noStrike" baseline="0" dirty="0">
                <a:latin typeface="AGaramondPro-Regular"/>
              </a:rPr>
              <a:t>can be reprocessed and has designated</a:t>
            </a:r>
          </a:p>
          <a:p>
            <a:pPr algn="l"/>
            <a:r>
              <a:rPr lang="en-GB" sz="3600" b="1" i="0" u="none" strike="noStrike" baseline="0" dirty="0">
                <a:latin typeface="AGaramondPro-Regular"/>
              </a:rPr>
              <a:t> 70 such devices</a:t>
            </a:r>
            <a:endParaRPr lang="en-KE" sz="3600" b="1" dirty="0"/>
          </a:p>
        </p:txBody>
      </p:sp>
      <p:pic>
        <p:nvPicPr>
          <p:cNvPr id="4" name="Picture 3" descr="The Aga Khan University">
            <a:extLst>
              <a:ext uri="{FF2B5EF4-FFF2-40B4-BE49-F238E27FC236}">
                <a16:creationId xmlns:a16="http://schemas.microsoft.com/office/drawing/2014/main" id="{913C5040-C9EC-8BE1-B398-A7196BE24B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589" cy="83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8646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C6419-B67F-BDF5-A026-D95389FE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161" y="1601288"/>
            <a:ext cx="7781051" cy="5153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9B476-846D-DB5D-02DD-F39C0D4C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7" y="103030"/>
            <a:ext cx="7781051" cy="28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27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2" y="1966910"/>
            <a:ext cx="11820521" cy="29241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2754492" y="790224"/>
            <a:ext cx="739281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Open Education Sources for the PPT 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508" y="114519"/>
            <a:ext cx="2246488" cy="10109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70529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1648</Words>
  <Application>Microsoft Office PowerPoint</Application>
  <PresentationFormat>Widescreen</PresentationFormat>
  <Paragraphs>166</Paragraphs>
  <Slides>84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107" baseType="lpstr">
      <vt:lpstr>AGaramondPro-BoldItalic</vt:lpstr>
      <vt:lpstr>AGaramondPro-Italic</vt:lpstr>
      <vt:lpstr>AGaramondPro-Regular</vt:lpstr>
      <vt:lpstr>Bitter</vt:lpstr>
      <vt:lpstr>ClassicalGaramondBT-Roman</vt:lpstr>
      <vt:lpstr>Google Sans</vt:lpstr>
      <vt:lpstr>ui-sans-serif</vt:lpstr>
      <vt:lpstr>ZapfDingbatsStd</vt:lpstr>
      <vt:lpstr>Aptos</vt:lpstr>
      <vt:lpstr>arial</vt:lpstr>
      <vt:lpstr>arial</vt:lpstr>
      <vt:lpstr>Calibri</vt:lpstr>
      <vt:lpstr>Calibri Light</vt:lpstr>
      <vt:lpstr>Georgia</vt:lpstr>
      <vt:lpstr>Helvetica</vt:lpstr>
      <vt:lpstr>Open Sans</vt:lpstr>
      <vt:lpstr>Roboto</vt:lpstr>
      <vt:lpstr>Times New Roman</vt:lpstr>
      <vt:lpstr>Wingdings</vt:lpstr>
      <vt:lpstr>Office Theme</vt:lpstr>
      <vt:lpstr>2_Soaring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gunturu Revathi gunturu</dc:creator>
  <cp:lastModifiedBy>gunturu.revathi</cp:lastModifiedBy>
  <cp:revision>16</cp:revision>
  <dcterms:created xsi:type="dcterms:W3CDTF">2023-03-27T19:02:59Z</dcterms:created>
  <dcterms:modified xsi:type="dcterms:W3CDTF">2025-09-14T16:29:01Z</dcterms:modified>
</cp:coreProperties>
</file>